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3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sldIdLst>
    <p:sldId id="256" r:id="rId2"/>
    <p:sldId id="260" r:id="rId3"/>
    <p:sldId id="257" r:id="rId4"/>
    <p:sldId id="258" r:id="rId5"/>
    <p:sldId id="263" r:id="rId6"/>
    <p:sldId id="261" r:id="rId7"/>
    <p:sldId id="262" r:id="rId8"/>
    <p:sldId id="264" r:id="rId9"/>
    <p:sldId id="266" r:id="rId10"/>
    <p:sldId id="259" r:id="rId11"/>
  </p:sldIdLst>
  <p:sldSz cx="9144000" cy="5143500" type="screen16x9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94" d="100"/>
          <a:sy n="94" d="100"/>
        </p:scale>
        <p:origin x="-1928" y="-73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tali\Desktop\&#1091;&#1095;&#1077;&#1073;&#1072;%202008-2009\&#1040;&#1083;&#1100;&#1073;&#1080;&#1085;&#1072;%202014\&#1050;&#1085;&#1080;&#1075;&#1072;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layout/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Лист1!$B$26</c:f>
              <c:strCache>
                <c:ptCount val="1"/>
                <c:pt idx="0">
                  <c:v>Валовая прибыль (убыток)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Лист1!$C$25:$D$25</c:f>
              <c:strCache>
                <c:ptCount val="2"/>
                <c:pt idx="0">
                  <c:v>До внедрения </c:v>
                </c:pt>
                <c:pt idx="1">
                  <c:v>После внедрения </c:v>
                </c:pt>
              </c:strCache>
            </c:strRef>
          </c:cat>
          <c:val>
            <c:numRef>
              <c:f>Лист1!$C$26:$D$26</c:f>
              <c:numCache>
                <c:formatCode>General</c:formatCode>
                <c:ptCount val="2"/>
                <c:pt idx="0">
                  <c:v>140234.0</c:v>
                </c:pt>
                <c:pt idx="1">
                  <c:v>153271.0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704-4C5B-9349-74DD0AA5AC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2093553864"/>
        <c:axId val="-2093362504"/>
      </c:barChart>
      <c:catAx>
        <c:axId val="-20935538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2093362504"/>
        <c:crosses val="autoZero"/>
        <c:auto val="1"/>
        <c:lblAlgn val="ctr"/>
        <c:lblOffset val="100"/>
        <c:noMultiLvlLbl val="0"/>
      </c:catAx>
      <c:valAx>
        <c:axId val="-20933625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935538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Лист1!$C$5:$C$6</c:f>
              <c:strCache>
                <c:ptCount val="2"/>
                <c:pt idx="0">
                  <c:v>Итоговая величина рыночной стоимости, руб. до внедрения</c:v>
                </c:pt>
                <c:pt idx="1">
                  <c:v>Итоговая величина рыночной стоимости, руб. после внедрения </c:v>
                </c:pt>
              </c:strCache>
            </c:strRef>
          </c:cat>
          <c:val>
            <c:numRef>
              <c:f>Лист1!$D$5:$D$6</c:f>
              <c:numCache>
                <c:formatCode>General</c:formatCode>
                <c:ptCount val="2"/>
                <c:pt idx="0">
                  <c:v>180223.1</c:v>
                </c:pt>
                <c:pt idx="1">
                  <c:v>196364.0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A19-4B51-9DAF-C72AD0248C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37325448"/>
        <c:axId val="-2099925064"/>
      </c:barChart>
      <c:catAx>
        <c:axId val="21373254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2099925064"/>
        <c:crosses val="autoZero"/>
        <c:auto val="1"/>
        <c:lblAlgn val="ctr"/>
        <c:lblOffset val="100"/>
        <c:noMultiLvlLbl val="0"/>
      </c:catAx>
      <c:valAx>
        <c:axId val="-20999250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373254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47DCB1-33EE-624E-814A-58FA7CE531D3}" type="doc">
      <dgm:prSet loTypeId="urn:microsoft.com/office/officeart/2005/8/layout/chevron2" loCatId="" qsTypeId="urn:microsoft.com/office/officeart/2005/8/quickstyle/simple4" qsCatId="simple" csTypeId="urn:microsoft.com/office/officeart/2005/8/colors/accent5_2" csCatId="accent5" phldr="1"/>
      <dgm:spPr/>
      <dgm:t>
        <a:bodyPr/>
        <a:lstStyle/>
        <a:p>
          <a:endParaRPr lang="ru-RU"/>
        </a:p>
      </dgm:t>
    </dgm:pt>
    <dgm:pt modelId="{52B8DF1C-8447-F448-A844-4E3FF2E725A8}">
      <dgm:prSet phldrT="[Текст]"/>
      <dgm:spPr/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461B02CD-B664-CC45-B914-E1EFEA23A2E9}" type="parTrans" cxnId="{961BBD14-8702-B045-B3F8-B28A7ED3E1C9}">
      <dgm:prSet/>
      <dgm:spPr/>
      <dgm:t>
        <a:bodyPr/>
        <a:lstStyle/>
        <a:p>
          <a:endParaRPr lang="ru-RU"/>
        </a:p>
      </dgm:t>
    </dgm:pt>
    <dgm:pt modelId="{FFDD2F9F-5F39-4941-A670-03633113738A}" type="sibTrans" cxnId="{961BBD14-8702-B045-B3F8-B28A7ED3E1C9}">
      <dgm:prSet/>
      <dgm:spPr/>
      <dgm:t>
        <a:bodyPr/>
        <a:lstStyle/>
        <a:p>
          <a:endParaRPr lang="ru-RU"/>
        </a:p>
      </dgm:t>
    </dgm:pt>
    <dgm:pt modelId="{C7D93A28-89B3-9A44-8E52-83497F31BC98}">
      <dgm:prSet phldrT="[Текст]"/>
      <dgm:spPr/>
      <dgm:t>
        <a:bodyPr/>
        <a:lstStyle/>
        <a:p>
          <a:r>
            <a:rPr lang="ru-RU" dirty="0" smtClean="0"/>
            <a:t>управление рыночной стоимостью предприятия способствует борьбе за выживание на конкурентном рынке</a:t>
          </a:r>
          <a:endParaRPr lang="ru-RU" dirty="0"/>
        </a:p>
      </dgm:t>
    </dgm:pt>
    <dgm:pt modelId="{EA604B81-EF89-3246-A63B-BAF8ECD92648}" type="parTrans" cxnId="{EDBF03E5-C5DB-884D-95A1-C9DF8B05FC3B}">
      <dgm:prSet/>
      <dgm:spPr/>
      <dgm:t>
        <a:bodyPr/>
        <a:lstStyle/>
        <a:p>
          <a:endParaRPr lang="ru-RU"/>
        </a:p>
      </dgm:t>
    </dgm:pt>
    <dgm:pt modelId="{C7D8D0A9-444A-3340-AA77-7D8033323277}" type="sibTrans" cxnId="{EDBF03E5-C5DB-884D-95A1-C9DF8B05FC3B}">
      <dgm:prSet/>
      <dgm:spPr/>
      <dgm:t>
        <a:bodyPr/>
        <a:lstStyle/>
        <a:p>
          <a:endParaRPr lang="ru-RU"/>
        </a:p>
      </dgm:t>
    </dgm:pt>
    <dgm:pt modelId="{7B2A1C3C-7965-A146-8A66-4B0E9D190470}">
      <dgm:prSet phldrT="[Текст]"/>
      <dgm:spPr/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A1778954-DF65-3949-B260-824D3841D914}" type="parTrans" cxnId="{883F0147-8E80-164F-B1F2-FAAFC8CABE92}">
      <dgm:prSet/>
      <dgm:spPr/>
      <dgm:t>
        <a:bodyPr/>
        <a:lstStyle/>
        <a:p>
          <a:endParaRPr lang="ru-RU"/>
        </a:p>
      </dgm:t>
    </dgm:pt>
    <dgm:pt modelId="{A8FCAA0B-ACF5-0C4C-8224-66D9A7061917}" type="sibTrans" cxnId="{883F0147-8E80-164F-B1F2-FAAFC8CABE92}">
      <dgm:prSet/>
      <dgm:spPr/>
      <dgm:t>
        <a:bodyPr/>
        <a:lstStyle/>
        <a:p>
          <a:endParaRPr lang="ru-RU"/>
        </a:p>
      </dgm:t>
    </dgm:pt>
    <dgm:pt modelId="{2F334AD4-4595-3A44-91DC-076975FE2312}">
      <dgm:prSet phldrT="[Текст]"/>
      <dgm:spPr/>
      <dgm:t>
        <a:bodyPr/>
        <a:lstStyle/>
        <a:p>
          <a:r>
            <a:rPr lang="ru-RU" dirty="0" smtClean="0"/>
            <a:t>Процесс управления рыночной стоимостью  предприятий служит основанием для выработки её стратегии</a:t>
          </a:r>
          <a:endParaRPr lang="ru-RU" dirty="0"/>
        </a:p>
      </dgm:t>
    </dgm:pt>
    <dgm:pt modelId="{85714F1F-261D-2F4A-9EA1-61CC963D2917}" type="parTrans" cxnId="{46814C0A-9605-444E-9BD9-3FF29B46C728}">
      <dgm:prSet/>
      <dgm:spPr/>
      <dgm:t>
        <a:bodyPr/>
        <a:lstStyle/>
        <a:p>
          <a:endParaRPr lang="ru-RU"/>
        </a:p>
      </dgm:t>
    </dgm:pt>
    <dgm:pt modelId="{5C05D793-7C55-FD4A-AE65-CC7C56CE39E7}" type="sibTrans" cxnId="{46814C0A-9605-444E-9BD9-3FF29B46C728}">
      <dgm:prSet/>
      <dgm:spPr/>
      <dgm:t>
        <a:bodyPr/>
        <a:lstStyle/>
        <a:p>
          <a:endParaRPr lang="ru-RU"/>
        </a:p>
      </dgm:t>
    </dgm:pt>
    <dgm:pt modelId="{884C5803-CEDB-204E-8AAE-826FC834D8CD}">
      <dgm:prSet phldrT="[Текст]"/>
      <dgm:spPr/>
      <dgm:t>
        <a:bodyPr/>
        <a:lstStyle/>
        <a:p>
          <a:r>
            <a:rPr lang="ru-RU" dirty="0" smtClean="0"/>
            <a:t>3</a:t>
          </a:r>
          <a:endParaRPr lang="ru-RU" dirty="0"/>
        </a:p>
      </dgm:t>
    </dgm:pt>
    <dgm:pt modelId="{C1A106AA-C224-EA43-94C3-B87E817837A6}" type="parTrans" cxnId="{FF9ABFC8-FC21-8B46-999D-B13DC0EB8584}">
      <dgm:prSet/>
      <dgm:spPr/>
      <dgm:t>
        <a:bodyPr/>
        <a:lstStyle/>
        <a:p>
          <a:endParaRPr lang="ru-RU"/>
        </a:p>
      </dgm:t>
    </dgm:pt>
    <dgm:pt modelId="{43EB3357-5B48-4940-98DE-10CF5E4559DB}" type="sibTrans" cxnId="{FF9ABFC8-FC21-8B46-999D-B13DC0EB8584}">
      <dgm:prSet/>
      <dgm:spPr/>
      <dgm:t>
        <a:bodyPr/>
        <a:lstStyle/>
        <a:p>
          <a:endParaRPr lang="ru-RU"/>
        </a:p>
      </dgm:t>
    </dgm:pt>
    <dgm:pt modelId="{D301D2BE-6AA4-244C-96D4-7FEFE77020E1}">
      <dgm:prSet phldrT="[Текст]"/>
      <dgm:spPr/>
      <dgm:t>
        <a:bodyPr/>
        <a:lstStyle/>
        <a:p>
          <a:r>
            <a:rPr lang="ru-RU" dirty="0" smtClean="0"/>
            <a:t>возникает проблема, заключающаяся в управлении рыночной стоимостью объектов собственности предпринимателей</a:t>
          </a:r>
          <a:endParaRPr lang="ru-RU" dirty="0"/>
        </a:p>
      </dgm:t>
    </dgm:pt>
    <dgm:pt modelId="{70312FC9-038F-994C-9997-E6479751685E}" type="parTrans" cxnId="{26BB0ED6-9880-6F42-882E-7123B7EEB1B4}">
      <dgm:prSet/>
      <dgm:spPr/>
      <dgm:t>
        <a:bodyPr/>
        <a:lstStyle/>
        <a:p>
          <a:endParaRPr lang="ru-RU"/>
        </a:p>
      </dgm:t>
    </dgm:pt>
    <dgm:pt modelId="{2D266E84-865B-F046-8D4D-229144D41753}" type="sibTrans" cxnId="{26BB0ED6-9880-6F42-882E-7123B7EEB1B4}">
      <dgm:prSet/>
      <dgm:spPr/>
      <dgm:t>
        <a:bodyPr/>
        <a:lstStyle/>
        <a:p>
          <a:endParaRPr lang="ru-RU"/>
        </a:p>
      </dgm:t>
    </dgm:pt>
    <dgm:pt modelId="{8BCDCBE1-A842-6249-BB02-C05A7B3D8EFE}" type="pres">
      <dgm:prSet presAssocID="{4247DCB1-33EE-624E-814A-58FA7CE531D3}" presName="linearFlow" presStyleCnt="0">
        <dgm:presLayoutVars>
          <dgm:dir/>
          <dgm:animLvl val="lvl"/>
          <dgm:resizeHandles val="exact"/>
        </dgm:presLayoutVars>
      </dgm:prSet>
      <dgm:spPr/>
    </dgm:pt>
    <dgm:pt modelId="{37497398-3DFC-7E43-B267-E160DE10A04D}" type="pres">
      <dgm:prSet presAssocID="{52B8DF1C-8447-F448-A844-4E3FF2E725A8}" presName="composite" presStyleCnt="0"/>
      <dgm:spPr/>
    </dgm:pt>
    <dgm:pt modelId="{A65F3548-6884-9249-95A0-11724E61C864}" type="pres">
      <dgm:prSet presAssocID="{52B8DF1C-8447-F448-A844-4E3FF2E725A8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F8DC2A53-912F-9C47-9C36-5FA00930BC87}" type="pres">
      <dgm:prSet presAssocID="{52B8DF1C-8447-F448-A844-4E3FF2E725A8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D51995-656C-FD4B-AC81-0962D2507C19}" type="pres">
      <dgm:prSet presAssocID="{FFDD2F9F-5F39-4941-A670-03633113738A}" presName="sp" presStyleCnt="0"/>
      <dgm:spPr/>
    </dgm:pt>
    <dgm:pt modelId="{034592ED-0AAA-784A-9823-B433250A62A3}" type="pres">
      <dgm:prSet presAssocID="{7B2A1C3C-7965-A146-8A66-4B0E9D190470}" presName="composite" presStyleCnt="0"/>
      <dgm:spPr/>
    </dgm:pt>
    <dgm:pt modelId="{011B1836-958D-3E42-BBCC-2F07ECEBE714}" type="pres">
      <dgm:prSet presAssocID="{7B2A1C3C-7965-A146-8A66-4B0E9D190470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D08BB057-BCE2-2845-9B76-746834BE14EF}" type="pres">
      <dgm:prSet presAssocID="{7B2A1C3C-7965-A146-8A66-4B0E9D190470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0909F9-B0BC-1846-A327-2E102B1AD146}" type="pres">
      <dgm:prSet presAssocID="{A8FCAA0B-ACF5-0C4C-8224-66D9A7061917}" presName="sp" presStyleCnt="0"/>
      <dgm:spPr/>
    </dgm:pt>
    <dgm:pt modelId="{7F6E1739-246C-0148-97D9-2F746E8AF7B2}" type="pres">
      <dgm:prSet presAssocID="{884C5803-CEDB-204E-8AAE-826FC834D8CD}" presName="composite" presStyleCnt="0"/>
      <dgm:spPr/>
    </dgm:pt>
    <dgm:pt modelId="{563AFA4E-3A83-7F49-BDB4-F585C5720A9A}" type="pres">
      <dgm:prSet presAssocID="{884C5803-CEDB-204E-8AAE-826FC834D8CD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00EB3DAE-48E0-9042-A294-233D4A77E3CC}" type="pres">
      <dgm:prSet presAssocID="{884C5803-CEDB-204E-8AAE-826FC834D8CD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8796C3A-6F2A-1649-B748-2E106EA2841B}" type="presOf" srcId="{884C5803-CEDB-204E-8AAE-826FC834D8CD}" destId="{563AFA4E-3A83-7F49-BDB4-F585C5720A9A}" srcOrd="0" destOrd="0" presId="urn:microsoft.com/office/officeart/2005/8/layout/chevron2"/>
    <dgm:cxn modelId="{F4419B0F-6182-2542-87CB-80C5F5C92C68}" type="presOf" srcId="{52B8DF1C-8447-F448-A844-4E3FF2E725A8}" destId="{A65F3548-6884-9249-95A0-11724E61C864}" srcOrd="0" destOrd="0" presId="urn:microsoft.com/office/officeart/2005/8/layout/chevron2"/>
    <dgm:cxn modelId="{4262D582-115B-6642-AADB-2E001ED50C5A}" type="presOf" srcId="{2F334AD4-4595-3A44-91DC-076975FE2312}" destId="{D08BB057-BCE2-2845-9B76-746834BE14EF}" srcOrd="0" destOrd="0" presId="urn:microsoft.com/office/officeart/2005/8/layout/chevron2"/>
    <dgm:cxn modelId="{FF9ABFC8-FC21-8B46-999D-B13DC0EB8584}" srcId="{4247DCB1-33EE-624E-814A-58FA7CE531D3}" destId="{884C5803-CEDB-204E-8AAE-826FC834D8CD}" srcOrd="2" destOrd="0" parTransId="{C1A106AA-C224-EA43-94C3-B87E817837A6}" sibTransId="{43EB3357-5B48-4940-98DE-10CF5E4559DB}"/>
    <dgm:cxn modelId="{961BBD14-8702-B045-B3F8-B28A7ED3E1C9}" srcId="{4247DCB1-33EE-624E-814A-58FA7CE531D3}" destId="{52B8DF1C-8447-F448-A844-4E3FF2E725A8}" srcOrd="0" destOrd="0" parTransId="{461B02CD-B664-CC45-B914-E1EFEA23A2E9}" sibTransId="{FFDD2F9F-5F39-4941-A670-03633113738A}"/>
    <dgm:cxn modelId="{EF4CBDFB-989A-DC46-8A0A-4C19E6908743}" type="presOf" srcId="{4247DCB1-33EE-624E-814A-58FA7CE531D3}" destId="{8BCDCBE1-A842-6249-BB02-C05A7B3D8EFE}" srcOrd="0" destOrd="0" presId="urn:microsoft.com/office/officeart/2005/8/layout/chevron2"/>
    <dgm:cxn modelId="{46814C0A-9605-444E-9BD9-3FF29B46C728}" srcId="{7B2A1C3C-7965-A146-8A66-4B0E9D190470}" destId="{2F334AD4-4595-3A44-91DC-076975FE2312}" srcOrd="0" destOrd="0" parTransId="{85714F1F-261D-2F4A-9EA1-61CC963D2917}" sibTransId="{5C05D793-7C55-FD4A-AE65-CC7C56CE39E7}"/>
    <dgm:cxn modelId="{E2723C75-6C38-EE4B-9ACB-8C67C323B24B}" type="presOf" srcId="{C7D93A28-89B3-9A44-8E52-83497F31BC98}" destId="{F8DC2A53-912F-9C47-9C36-5FA00930BC87}" srcOrd="0" destOrd="0" presId="urn:microsoft.com/office/officeart/2005/8/layout/chevron2"/>
    <dgm:cxn modelId="{26BB0ED6-9880-6F42-882E-7123B7EEB1B4}" srcId="{884C5803-CEDB-204E-8AAE-826FC834D8CD}" destId="{D301D2BE-6AA4-244C-96D4-7FEFE77020E1}" srcOrd="0" destOrd="0" parTransId="{70312FC9-038F-994C-9997-E6479751685E}" sibTransId="{2D266E84-865B-F046-8D4D-229144D41753}"/>
    <dgm:cxn modelId="{883F0147-8E80-164F-B1F2-FAAFC8CABE92}" srcId="{4247DCB1-33EE-624E-814A-58FA7CE531D3}" destId="{7B2A1C3C-7965-A146-8A66-4B0E9D190470}" srcOrd="1" destOrd="0" parTransId="{A1778954-DF65-3949-B260-824D3841D914}" sibTransId="{A8FCAA0B-ACF5-0C4C-8224-66D9A7061917}"/>
    <dgm:cxn modelId="{EDBF03E5-C5DB-884D-95A1-C9DF8B05FC3B}" srcId="{52B8DF1C-8447-F448-A844-4E3FF2E725A8}" destId="{C7D93A28-89B3-9A44-8E52-83497F31BC98}" srcOrd="0" destOrd="0" parTransId="{EA604B81-EF89-3246-A63B-BAF8ECD92648}" sibTransId="{C7D8D0A9-444A-3340-AA77-7D8033323277}"/>
    <dgm:cxn modelId="{0132F951-EF12-AF4B-ABA3-285E39216489}" type="presOf" srcId="{D301D2BE-6AA4-244C-96D4-7FEFE77020E1}" destId="{00EB3DAE-48E0-9042-A294-233D4A77E3CC}" srcOrd="0" destOrd="0" presId="urn:microsoft.com/office/officeart/2005/8/layout/chevron2"/>
    <dgm:cxn modelId="{4F6DA6AA-83CE-6A4F-BC80-006302E99D0F}" type="presOf" srcId="{7B2A1C3C-7965-A146-8A66-4B0E9D190470}" destId="{011B1836-958D-3E42-BBCC-2F07ECEBE714}" srcOrd="0" destOrd="0" presId="urn:microsoft.com/office/officeart/2005/8/layout/chevron2"/>
    <dgm:cxn modelId="{4BD745F5-A19C-BA4D-AD01-A4793CE042EE}" type="presParOf" srcId="{8BCDCBE1-A842-6249-BB02-C05A7B3D8EFE}" destId="{37497398-3DFC-7E43-B267-E160DE10A04D}" srcOrd="0" destOrd="0" presId="urn:microsoft.com/office/officeart/2005/8/layout/chevron2"/>
    <dgm:cxn modelId="{3248A4F1-9A37-2047-A26D-F0E41983D2B7}" type="presParOf" srcId="{37497398-3DFC-7E43-B267-E160DE10A04D}" destId="{A65F3548-6884-9249-95A0-11724E61C864}" srcOrd="0" destOrd="0" presId="urn:microsoft.com/office/officeart/2005/8/layout/chevron2"/>
    <dgm:cxn modelId="{4E74F40E-8B7A-0B4E-8F0D-CCAB778839F9}" type="presParOf" srcId="{37497398-3DFC-7E43-B267-E160DE10A04D}" destId="{F8DC2A53-912F-9C47-9C36-5FA00930BC87}" srcOrd="1" destOrd="0" presId="urn:microsoft.com/office/officeart/2005/8/layout/chevron2"/>
    <dgm:cxn modelId="{09093C33-495F-A74E-A51A-714C3636E68C}" type="presParOf" srcId="{8BCDCBE1-A842-6249-BB02-C05A7B3D8EFE}" destId="{2ED51995-656C-FD4B-AC81-0962D2507C19}" srcOrd="1" destOrd="0" presId="urn:microsoft.com/office/officeart/2005/8/layout/chevron2"/>
    <dgm:cxn modelId="{B47C80C4-DBA7-114C-9B05-1C98DA138617}" type="presParOf" srcId="{8BCDCBE1-A842-6249-BB02-C05A7B3D8EFE}" destId="{034592ED-0AAA-784A-9823-B433250A62A3}" srcOrd="2" destOrd="0" presId="urn:microsoft.com/office/officeart/2005/8/layout/chevron2"/>
    <dgm:cxn modelId="{57669DDC-1937-0F46-A0D6-9C25ADD66817}" type="presParOf" srcId="{034592ED-0AAA-784A-9823-B433250A62A3}" destId="{011B1836-958D-3E42-BBCC-2F07ECEBE714}" srcOrd="0" destOrd="0" presId="urn:microsoft.com/office/officeart/2005/8/layout/chevron2"/>
    <dgm:cxn modelId="{5A4D9D44-C9F9-0343-B552-37EAB31FD0CF}" type="presParOf" srcId="{034592ED-0AAA-784A-9823-B433250A62A3}" destId="{D08BB057-BCE2-2845-9B76-746834BE14EF}" srcOrd="1" destOrd="0" presId="urn:microsoft.com/office/officeart/2005/8/layout/chevron2"/>
    <dgm:cxn modelId="{82E7CE33-06A7-884D-837D-160FD2F38D32}" type="presParOf" srcId="{8BCDCBE1-A842-6249-BB02-C05A7B3D8EFE}" destId="{C10909F9-B0BC-1846-A327-2E102B1AD146}" srcOrd="3" destOrd="0" presId="urn:microsoft.com/office/officeart/2005/8/layout/chevron2"/>
    <dgm:cxn modelId="{95E75431-D179-1B4C-90E2-14C0747F7F1A}" type="presParOf" srcId="{8BCDCBE1-A842-6249-BB02-C05A7B3D8EFE}" destId="{7F6E1739-246C-0148-97D9-2F746E8AF7B2}" srcOrd="4" destOrd="0" presId="urn:microsoft.com/office/officeart/2005/8/layout/chevron2"/>
    <dgm:cxn modelId="{7C24F81A-38FA-8441-8205-243F5B73395D}" type="presParOf" srcId="{7F6E1739-246C-0148-97D9-2F746E8AF7B2}" destId="{563AFA4E-3A83-7F49-BDB4-F585C5720A9A}" srcOrd="0" destOrd="0" presId="urn:microsoft.com/office/officeart/2005/8/layout/chevron2"/>
    <dgm:cxn modelId="{DB8E2188-213C-6E40-B0DA-28BF15409CCE}" type="presParOf" srcId="{7F6E1739-246C-0148-97D9-2F746E8AF7B2}" destId="{00EB3DAE-48E0-9042-A294-233D4A77E3C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516EC7F-F951-6843-AFF2-30E3840EA957}" type="doc">
      <dgm:prSet loTypeId="urn:microsoft.com/office/officeart/2005/8/layout/lProcess2" loCatId="" qsTypeId="urn:microsoft.com/office/officeart/2005/8/quickstyle/simple4" qsCatId="simple" csTypeId="urn:microsoft.com/office/officeart/2005/8/colors/accent5_2" csCatId="accent5" phldr="1"/>
      <dgm:spPr/>
      <dgm:t>
        <a:bodyPr/>
        <a:lstStyle/>
        <a:p>
          <a:endParaRPr lang="ru-RU"/>
        </a:p>
      </dgm:t>
    </dgm:pt>
    <dgm:pt modelId="{551BC080-93B4-AD42-8D88-A7B15A1D689F}">
      <dgm:prSet phldrT="[Текст]"/>
      <dgm:spPr/>
      <dgm:t>
        <a:bodyPr/>
        <a:lstStyle/>
        <a:p>
          <a:r>
            <a:rPr lang="ru-RU" dirty="0" smtClean="0"/>
            <a:t>Объект исследования</a:t>
          </a:r>
          <a:endParaRPr lang="ru-RU" dirty="0"/>
        </a:p>
      </dgm:t>
    </dgm:pt>
    <dgm:pt modelId="{A61C761D-35A0-D046-B573-A56504612FC2}" type="parTrans" cxnId="{0F86BBD5-7E6F-A446-A50E-F1CE8ABE0E2D}">
      <dgm:prSet/>
      <dgm:spPr/>
      <dgm:t>
        <a:bodyPr/>
        <a:lstStyle/>
        <a:p>
          <a:endParaRPr lang="ru-RU"/>
        </a:p>
      </dgm:t>
    </dgm:pt>
    <dgm:pt modelId="{1443120C-4C7E-DF4C-AF1C-37B08448A1C0}" type="sibTrans" cxnId="{0F86BBD5-7E6F-A446-A50E-F1CE8ABE0E2D}">
      <dgm:prSet/>
      <dgm:spPr/>
      <dgm:t>
        <a:bodyPr/>
        <a:lstStyle/>
        <a:p>
          <a:endParaRPr lang="ru-RU"/>
        </a:p>
      </dgm:t>
    </dgm:pt>
    <dgm:pt modelId="{52A572CE-4321-A940-802B-D06CE119AA2D}">
      <dgm:prSet phldrT="[Текст]"/>
      <dgm:spPr/>
      <dgm:t>
        <a:bodyPr/>
        <a:lstStyle/>
        <a:p>
          <a:r>
            <a:rPr lang="ru-RU" dirty="0" smtClean="0"/>
            <a:t>Предприятие ООО «СК Технология 2000»</a:t>
          </a:r>
          <a:endParaRPr lang="ru-RU" dirty="0"/>
        </a:p>
      </dgm:t>
    </dgm:pt>
    <dgm:pt modelId="{8AA05BEB-AE6A-0048-B854-BD535555EAD0}" type="parTrans" cxnId="{335F7EBE-E615-1844-8A9C-D99B1549D7FB}">
      <dgm:prSet/>
      <dgm:spPr/>
      <dgm:t>
        <a:bodyPr/>
        <a:lstStyle/>
        <a:p>
          <a:endParaRPr lang="ru-RU"/>
        </a:p>
      </dgm:t>
    </dgm:pt>
    <dgm:pt modelId="{49765D9A-22AD-FC4C-B3A0-6A6B866D65D3}" type="sibTrans" cxnId="{335F7EBE-E615-1844-8A9C-D99B1549D7FB}">
      <dgm:prSet/>
      <dgm:spPr/>
      <dgm:t>
        <a:bodyPr/>
        <a:lstStyle/>
        <a:p>
          <a:endParaRPr lang="ru-RU"/>
        </a:p>
      </dgm:t>
    </dgm:pt>
    <dgm:pt modelId="{B4304687-ABE6-E947-A3D0-336F2E148AB9}">
      <dgm:prSet phldrT="[Текст]"/>
      <dgm:spPr/>
      <dgm:t>
        <a:bodyPr/>
        <a:lstStyle/>
        <a:p>
          <a:r>
            <a:rPr lang="ru-RU" dirty="0" smtClean="0"/>
            <a:t>Предмет исследования</a:t>
          </a:r>
          <a:endParaRPr lang="ru-RU" dirty="0"/>
        </a:p>
      </dgm:t>
    </dgm:pt>
    <dgm:pt modelId="{6D60113C-F11D-F24F-B6BC-A23FE78EEBC6}" type="parTrans" cxnId="{7661C594-8B47-BC49-B7F3-C0C20D1F265E}">
      <dgm:prSet/>
      <dgm:spPr/>
      <dgm:t>
        <a:bodyPr/>
        <a:lstStyle/>
        <a:p>
          <a:endParaRPr lang="ru-RU"/>
        </a:p>
      </dgm:t>
    </dgm:pt>
    <dgm:pt modelId="{D5F410DC-C1DD-8C47-B7EB-22628DA82297}" type="sibTrans" cxnId="{7661C594-8B47-BC49-B7F3-C0C20D1F265E}">
      <dgm:prSet/>
      <dgm:spPr/>
      <dgm:t>
        <a:bodyPr/>
        <a:lstStyle/>
        <a:p>
          <a:endParaRPr lang="ru-RU"/>
        </a:p>
      </dgm:t>
    </dgm:pt>
    <dgm:pt modelId="{7D352C3C-35B3-524C-A287-2958577A47A4}">
      <dgm:prSet phldrT="[Текст]"/>
      <dgm:spPr/>
      <dgm:t>
        <a:bodyPr/>
        <a:lstStyle/>
        <a:p>
          <a:r>
            <a:rPr lang="ru-RU" dirty="0" smtClean="0"/>
            <a:t>Процесс управления стоимостью</a:t>
          </a:r>
          <a:endParaRPr lang="ru-RU" dirty="0"/>
        </a:p>
      </dgm:t>
    </dgm:pt>
    <dgm:pt modelId="{8DF56302-AC55-FF46-8C73-01935EF2A425}" type="parTrans" cxnId="{9811200A-22D5-8346-A7E6-18019460A69A}">
      <dgm:prSet/>
      <dgm:spPr/>
      <dgm:t>
        <a:bodyPr/>
        <a:lstStyle/>
        <a:p>
          <a:endParaRPr lang="ru-RU"/>
        </a:p>
      </dgm:t>
    </dgm:pt>
    <dgm:pt modelId="{CAADDE3F-CA3F-C140-878D-A6D09AAB4D64}" type="sibTrans" cxnId="{9811200A-22D5-8346-A7E6-18019460A69A}">
      <dgm:prSet/>
      <dgm:spPr/>
      <dgm:t>
        <a:bodyPr/>
        <a:lstStyle/>
        <a:p>
          <a:endParaRPr lang="ru-RU"/>
        </a:p>
      </dgm:t>
    </dgm:pt>
    <dgm:pt modelId="{1BBD82BA-F5D4-3043-8D96-1E4CF9436E7F}" type="pres">
      <dgm:prSet presAssocID="{5516EC7F-F951-6843-AFF2-30E3840EA957}" presName="theList" presStyleCnt="0">
        <dgm:presLayoutVars>
          <dgm:dir/>
          <dgm:animLvl val="lvl"/>
          <dgm:resizeHandles val="exact"/>
        </dgm:presLayoutVars>
      </dgm:prSet>
      <dgm:spPr/>
    </dgm:pt>
    <dgm:pt modelId="{BF951F6F-1227-0742-8432-06D42824E0D8}" type="pres">
      <dgm:prSet presAssocID="{551BC080-93B4-AD42-8D88-A7B15A1D689F}" presName="compNode" presStyleCnt="0"/>
      <dgm:spPr/>
    </dgm:pt>
    <dgm:pt modelId="{414D893F-EA1F-3348-A6D1-BB60D7B53D20}" type="pres">
      <dgm:prSet presAssocID="{551BC080-93B4-AD42-8D88-A7B15A1D689F}" presName="aNode" presStyleLbl="bgShp" presStyleIdx="0" presStyleCnt="2"/>
      <dgm:spPr/>
      <dgm:t>
        <a:bodyPr/>
        <a:lstStyle/>
        <a:p>
          <a:endParaRPr lang="ru-RU"/>
        </a:p>
      </dgm:t>
    </dgm:pt>
    <dgm:pt modelId="{019E4507-FAD8-444F-978E-E3574E809DBB}" type="pres">
      <dgm:prSet presAssocID="{551BC080-93B4-AD42-8D88-A7B15A1D689F}" presName="textNode" presStyleLbl="bgShp" presStyleIdx="0" presStyleCnt="2"/>
      <dgm:spPr/>
      <dgm:t>
        <a:bodyPr/>
        <a:lstStyle/>
        <a:p>
          <a:endParaRPr lang="ru-RU"/>
        </a:p>
      </dgm:t>
    </dgm:pt>
    <dgm:pt modelId="{F6DB9E2F-57F4-FD44-A969-4F26CDFD3A4A}" type="pres">
      <dgm:prSet presAssocID="{551BC080-93B4-AD42-8D88-A7B15A1D689F}" presName="compChildNode" presStyleCnt="0"/>
      <dgm:spPr/>
    </dgm:pt>
    <dgm:pt modelId="{422E16A5-07CA-7248-A4BE-56F80659D9E6}" type="pres">
      <dgm:prSet presAssocID="{551BC080-93B4-AD42-8D88-A7B15A1D689F}" presName="theInnerList" presStyleCnt="0"/>
      <dgm:spPr/>
    </dgm:pt>
    <dgm:pt modelId="{F48D4603-20AB-3B49-AD02-8253AE76CC28}" type="pres">
      <dgm:prSet presAssocID="{52A572CE-4321-A940-802B-D06CE119AA2D}" presName="child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F375BA-BEF6-1141-931E-AF33619D28E7}" type="pres">
      <dgm:prSet presAssocID="{551BC080-93B4-AD42-8D88-A7B15A1D689F}" presName="aSpace" presStyleCnt="0"/>
      <dgm:spPr/>
    </dgm:pt>
    <dgm:pt modelId="{7F6DA359-449E-734A-983E-5C55D9CCBDB2}" type="pres">
      <dgm:prSet presAssocID="{B4304687-ABE6-E947-A3D0-336F2E148AB9}" presName="compNode" presStyleCnt="0"/>
      <dgm:spPr/>
    </dgm:pt>
    <dgm:pt modelId="{1BCE96EB-25CB-6F42-BBC1-736BA975EDBF}" type="pres">
      <dgm:prSet presAssocID="{B4304687-ABE6-E947-A3D0-336F2E148AB9}" presName="aNode" presStyleLbl="bgShp" presStyleIdx="1" presStyleCnt="2"/>
      <dgm:spPr/>
    </dgm:pt>
    <dgm:pt modelId="{0F8E0852-7149-2547-880E-C3B14D88E0EE}" type="pres">
      <dgm:prSet presAssocID="{B4304687-ABE6-E947-A3D0-336F2E148AB9}" presName="textNode" presStyleLbl="bgShp" presStyleIdx="1" presStyleCnt="2"/>
      <dgm:spPr/>
    </dgm:pt>
    <dgm:pt modelId="{FE26F76B-033A-D449-8DA6-A81E06DB940F}" type="pres">
      <dgm:prSet presAssocID="{B4304687-ABE6-E947-A3D0-336F2E148AB9}" presName="compChildNode" presStyleCnt="0"/>
      <dgm:spPr/>
    </dgm:pt>
    <dgm:pt modelId="{52329D06-8F0F-1A4E-87DF-D219E5AAA2B4}" type="pres">
      <dgm:prSet presAssocID="{B4304687-ABE6-E947-A3D0-336F2E148AB9}" presName="theInnerList" presStyleCnt="0"/>
      <dgm:spPr/>
    </dgm:pt>
    <dgm:pt modelId="{B95AF692-539B-F145-B071-955DAEE911EE}" type="pres">
      <dgm:prSet presAssocID="{7D352C3C-35B3-524C-A287-2958577A47A4}" presName="child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40536F3-9CAC-C44C-A06E-3D26E7E13658}" type="presOf" srcId="{5516EC7F-F951-6843-AFF2-30E3840EA957}" destId="{1BBD82BA-F5D4-3043-8D96-1E4CF9436E7F}" srcOrd="0" destOrd="0" presId="urn:microsoft.com/office/officeart/2005/8/layout/lProcess2"/>
    <dgm:cxn modelId="{78ABD5A0-C20D-AF45-8013-97F9FFB34E87}" type="presOf" srcId="{7D352C3C-35B3-524C-A287-2958577A47A4}" destId="{B95AF692-539B-F145-B071-955DAEE911EE}" srcOrd="0" destOrd="0" presId="urn:microsoft.com/office/officeart/2005/8/layout/lProcess2"/>
    <dgm:cxn modelId="{0F86BBD5-7E6F-A446-A50E-F1CE8ABE0E2D}" srcId="{5516EC7F-F951-6843-AFF2-30E3840EA957}" destId="{551BC080-93B4-AD42-8D88-A7B15A1D689F}" srcOrd="0" destOrd="0" parTransId="{A61C761D-35A0-D046-B573-A56504612FC2}" sibTransId="{1443120C-4C7E-DF4C-AF1C-37B08448A1C0}"/>
    <dgm:cxn modelId="{7661C594-8B47-BC49-B7F3-C0C20D1F265E}" srcId="{5516EC7F-F951-6843-AFF2-30E3840EA957}" destId="{B4304687-ABE6-E947-A3D0-336F2E148AB9}" srcOrd="1" destOrd="0" parTransId="{6D60113C-F11D-F24F-B6BC-A23FE78EEBC6}" sibTransId="{D5F410DC-C1DD-8C47-B7EB-22628DA82297}"/>
    <dgm:cxn modelId="{006D4619-9B4E-2A44-91AB-B03A5904FA63}" type="presOf" srcId="{551BC080-93B4-AD42-8D88-A7B15A1D689F}" destId="{414D893F-EA1F-3348-A6D1-BB60D7B53D20}" srcOrd="0" destOrd="0" presId="urn:microsoft.com/office/officeart/2005/8/layout/lProcess2"/>
    <dgm:cxn modelId="{36D73599-2A16-AA43-A035-77B3675A203F}" type="presOf" srcId="{B4304687-ABE6-E947-A3D0-336F2E148AB9}" destId="{0F8E0852-7149-2547-880E-C3B14D88E0EE}" srcOrd="1" destOrd="0" presId="urn:microsoft.com/office/officeart/2005/8/layout/lProcess2"/>
    <dgm:cxn modelId="{06A42509-83C6-304C-92DC-91A0268DE3EF}" type="presOf" srcId="{B4304687-ABE6-E947-A3D0-336F2E148AB9}" destId="{1BCE96EB-25CB-6F42-BBC1-736BA975EDBF}" srcOrd="0" destOrd="0" presId="urn:microsoft.com/office/officeart/2005/8/layout/lProcess2"/>
    <dgm:cxn modelId="{335F7EBE-E615-1844-8A9C-D99B1549D7FB}" srcId="{551BC080-93B4-AD42-8D88-A7B15A1D689F}" destId="{52A572CE-4321-A940-802B-D06CE119AA2D}" srcOrd="0" destOrd="0" parTransId="{8AA05BEB-AE6A-0048-B854-BD535555EAD0}" sibTransId="{49765D9A-22AD-FC4C-B3A0-6A6B866D65D3}"/>
    <dgm:cxn modelId="{19B29DA7-2E6E-EB47-A70C-F4A429C2C91B}" type="presOf" srcId="{551BC080-93B4-AD42-8D88-A7B15A1D689F}" destId="{019E4507-FAD8-444F-978E-E3574E809DBB}" srcOrd="1" destOrd="0" presId="urn:microsoft.com/office/officeart/2005/8/layout/lProcess2"/>
    <dgm:cxn modelId="{8D58E1AA-AD29-2949-97D1-08E2ADCF9327}" type="presOf" srcId="{52A572CE-4321-A940-802B-D06CE119AA2D}" destId="{F48D4603-20AB-3B49-AD02-8253AE76CC28}" srcOrd="0" destOrd="0" presId="urn:microsoft.com/office/officeart/2005/8/layout/lProcess2"/>
    <dgm:cxn modelId="{9811200A-22D5-8346-A7E6-18019460A69A}" srcId="{B4304687-ABE6-E947-A3D0-336F2E148AB9}" destId="{7D352C3C-35B3-524C-A287-2958577A47A4}" srcOrd="0" destOrd="0" parTransId="{8DF56302-AC55-FF46-8C73-01935EF2A425}" sibTransId="{CAADDE3F-CA3F-C140-878D-A6D09AAB4D64}"/>
    <dgm:cxn modelId="{47D54018-F04F-C64C-8EE9-E98D061E4943}" type="presParOf" srcId="{1BBD82BA-F5D4-3043-8D96-1E4CF9436E7F}" destId="{BF951F6F-1227-0742-8432-06D42824E0D8}" srcOrd="0" destOrd="0" presId="urn:microsoft.com/office/officeart/2005/8/layout/lProcess2"/>
    <dgm:cxn modelId="{01DC9DFD-1BF9-5943-A2E1-A643D47CE0D3}" type="presParOf" srcId="{BF951F6F-1227-0742-8432-06D42824E0D8}" destId="{414D893F-EA1F-3348-A6D1-BB60D7B53D20}" srcOrd="0" destOrd="0" presId="urn:microsoft.com/office/officeart/2005/8/layout/lProcess2"/>
    <dgm:cxn modelId="{E5C43E48-BFFB-8B4A-B0E3-B4169440093F}" type="presParOf" srcId="{BF951F6F-1227-0742-8432-06D42824E0D8}" destId="{019E4507-FAD8-444F-978E-E3574E809DBB}" srcOrd="1" destOrd="0" presId="urn:microsoft.com/office/officeart/2005/8/layout/lProcess2"/>
    <dgm:cxn modelId="{5177F03D-02F2-7944-8AD2-71296C3F43EB}" type="presParOf" srcId="{BF951F6F-1227-0742-8432-06D42824E0D8}" destId="{F6DB9E2F-57F4-FD44-A969-4F26CDFD3A4A}" srcOrd="2" destOrd="0" presId="urn:microsoft.com/office/officeart/2005/8/layout/lProcess2"/>
    <dgm:cxn modelId="{9779D465-911A-4745-9B51-EB5A329BBE2D}" type="presParOf" srcId="{F6DB9E2F-57F4-FD44-A969-4F26CDFD3A4A}" destId="{422E16A5-07CA-7248-A4BE-56F80659D9E6}" srcOrd="0" destOrd="0" presId="urn:microsoft.com/office/officeart/2005/8/layout/lProcess2"/>
    <dgm:cxn modelId="{8E69B9C0-7B48-7E48-80C7-E5ECC5292A94}" type="presParOf" srcId="{422E16A5-07CA-7248-A4BE-56F80659D9E6}" destId="{F48D4603-20AB-3B49-AD02-8253AE76CC28}" srcOrd="0" destOrd="0" presId="urn:microsoft.com/office/officeart/2005/8/layout/lProcess2"/>
    <dgm:cxn modelId="{0742D1D8-C280-B14C-BE79-DD0E9A33E312}" type="presParOf" srcId="{1BBD82BA-F5D4-3043-8D96-1E4CF9436E7F}" destId="{25F375BA-BEF6-1141-931E-AF33619D28E7}" srcOrd="1" destOrd="0" presId="urn:microsoft.com/office/officeart/2005/8/layout/lProcess2"/>
    <dgm:cxn modelId="{F8752E50-2CDE-A640-ACF8-A29133A06BA5}" type="presParOf" srcId="{1BBD82BA-F5D4-3043-8D96-1E4CF9436E7F}" destId="{7F6DA359-449E-734A-983E-5C55D9CCBDB2}" srcOrd="2" destOrd="0" presId="urn:microsoft.com/office/officeart/2005/8/layout/lProcess2"/>
    <dgm:cxn modelId="{706B0CBC-94C8-A443-95D6-678CD8BA322E}" type="presParOf" srcId="{7F6DA359-449E-734A-983E-5C55D9CCBDB2}" destId="{1BCE96EB-25CB-6F42-BBC1-736BA975EDBF}" srcOrd="0" destOrd="0" presId="urn:microsoft.com/office/officeart/2005/8/layout/lProcess2"/>
    <dgm:cxn modelId="{3FFC627E-3D18-6243-8C21-1BF8EB3645D0}" type="presParOf" srcId="{7F6DA359-449E-734A-983E-5C55D9CCBDB2}" destId="{0F8E0852-7149-2547-880E-C3B14D88E0EE}" srcOrd="1" destOrd="0" presId="urn:microsoft.com/office/officeart/2005/8/layout/lProcess2"/>
    <dgm:cxn modelId="{E8E9C9C9-6821-7140-AD57-585D1FC0534C}" type="presParOf" srcId="{7F6DA359-449E-734A-983E-5C55D9CCBDB2}" destId="{FE26F76B-033A-D449-8DA6-A81E06DB940F}" srcOrd="2" destOrd="0" presId="urn:microsoft.com/office/officeart/2005/8/layout/lProcess2"/>
    <dgm:cxn modelId="{2140B776-B70D-5645-AEBB-CA0FBAB3B969}" type="presParOf" srcId="{FE26F76B-033A-D449-8DA6-A81E06DB940F}" destId="{52329D06-8F0F-1A4E-87DF-D219E5AAA2B4}" srcOrd="0" destOrd="0" presId="urn:microsoft.com/office/officeart/2005/8/layout/lProcess2"/>
    <dgm:cxn modelId="{5E657932-694D-664A-A2D6-419E7040EBB1}" type="presParOf" srcId="{52329D06-8F0F-1A4E-87DF-D219E5AAA2B4}" destId="{B95AF692-539B-F145-B071-955DAEE911EE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77DE0C7-1BD6-B54C-9FA1-B57146DC74F1}" type="doc">
      <dgm:prSet loTypeId="urn:microsoft.com/office/officeart/2005/8/layout/vList2" loCatId="" qsTypeId="urn:microsoft.com/office/officeart/2005/8/quickstyle/simple4" qsCatId="simple" csTypeId="urn:microsoft.com/office/officeart/2005/8/colors/accent5_2" csCatId="accent5" phldr="1"/>
      <dgm:spPr/>
      <dgm:t>
        <a:bodyPr/>
        <a:lstStyle/>
        <a:p>
          <a:endParaRPr lang="ru-RU"/>
        </a:p>
      </dgm:t>
    </dgm:pt>
    <dgm:pt modelId="{C667D04E-6072-B54B-9FA8-CAE7EB14F231}">
      <dgm:prSet phldrT="[Текст]"/>
      <dgm:spPr/>
      <dgm:t>
        <a:bodyPr/>
        <a:lstStyle/>
        <a:p>
          <a:r>
            <a:rPr lang="ru-RU" dirty="0" smtClean="0"/>
            <a:t>ЦЕЛЬ ИССЛЕДОВАНИЯ</a:t>
          </a:r>
          <a:endParaRPr lang="ru-RU" dirty="0"/>
        </a:p>
      </dgm:t>
    </dgm:pt>
    <dgm:pt modelId="{195F0F7D-87B3-5F40-8BC6-3EEF5F9F522F}" type="parTrans" cxnId="{67A18E2A-C65E-D449-A931-BB6521EA999C}">
      <dgm:prSet/>
      <dgm:spPr/>
      <dgm:t>
        <a:bodyPr/>
        <a:lstStyle/>
        <a:p>
          <a:endParaRPr lang="ru-RU"/>
        </a:p>
      </dgm:t>
    </dgm:pt>
    <dgm:pt modelId="{BD887CDA-1322-0F4A-9933-1BE057D8F30D}" type="sibTrans" cxnId="{67A18E2A-C65E-D449-A931-BB6521EA999C}">
      <dgm:prSet/>
      <dgm:spPr/>
      <dgm:t>
        <a:bodyPr/>
        <a:lstStyle/>
        <a:p>
          <a:endParaRPr lang="ru-RU"/>
        </a:p>
      </dgm:t>
    </dgm:pt>
    <dgm:pt modelId="{F11FCC36-F984-7E46-9E88-61233A2AD153}">
      <dgm:prSet phldrT="[Текст]"/>
      <dgm:spPr/>
      <dgm:t>
        <a:bodyPr/>
        <a:lstStyle/>
        <a:p>
          <a:r>
            <a:rPr lang="ru-RU" dirty="0" smtClean="0"/>
            <a:t>разработка рекомендаций по совершенствованию процесса управления стоимостью ООО « СК Технология 2000»</a:t>
          </a:r>
          <a:endParaRPr lang="ru-RU" dirty="0"/>
        </a:p>
      </dgm:t>
    </dgm:pt>
    <dgm:pt modelId="{F44AD57F-A38D-CE41-8BA6-2F0FA381D2C0}" type="parTrans" cxnId="{6CDE11B1-12DF-294E-AED9-89971150C516}">
      <dgm:prSet/>
      <dgm:spPr/>
      <dgm:t>
        <a:bodyPr/>
        <a:lstStyle/>
        <a:p>
          <a:endParaRPr lang="ru-RU"/>
        </a:p>
      </dgm:t>
    </dgm:pt>
    <dgm:pt modelId="{D7542316-E5E5-6042-A3D9-37E3FC9524BC}" type="sibTrans" cxnId="{6CDE11B1-12DF-294E-AED9-89971150C516}">
      <dgm:prSet/>
      <dgm:spPr/>
      <dgm:t>
        <a:bodyPr/>
        <a:lstStyle/>
        <a:p>
          <a:endParaRPr lang="ru-RU"/>
        </a:p>
      </dgm:t>
    </dgm:pt>
    <dgm:pt modelId="{218617D5-E2F9-0E44-82BA-9918559C0F98}" type="pres">
      <dgm:prSet presAssocID="{B77DE0C7-1BD6-B54C-9FA1-B57146DC74F1}" presName="linear" presStyleCnt="0">
        <dgm:presLayoutVars>
          <dgm:animLvl val="lvl"/>
          <dgm:resizeHandles val="exact"/>
        </dgm:presLayoutVars>
      </dgm:prSet>
      <dgm:spPr/>
    </dgm:pt>
    <dgm:pt modelId="{8AA79DA2-CEAE-754D-A163-95CAEF483B9C}" type="pres">
      <dgm:prSet presAssocID="{C667D04E-6072-B54B-9FA8-CAE7EB14F23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332698-E366-FD46-88DC-49856EACB017}" type="pres">
      <dgm:prSet presAssocID="{C667D04E-6072-B54B-9FA8-CAE7EB14F231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8AD1200-2D96-7948-823D-C3B2732049F1}" type="presOf" srcId="{C667D04E-6072-B54B-9FA8-CAE7EB14F231}" destId="{8AA79DA2-CEAE-754D-A163-95CAEF483B9C}" srcOrd="0" destOrd="0" presId="urn:microsoft.com/office/officeart/2005/8/layout/vList2"/>
    <dgm:cxn modelId="{647B799F-FDDF-9D4A-BD13-A7F159DD00CC}" type="presOf" srcId="{B77DE0C7-1BD6-B54C-9FA1-B57146DC74F1}" destId="{218617D5-E2F9-0E44-82BA-9918559C0F98}" srcOrd="0" destOrd="0" presId="urn:microsoft.com/office/officeart/2005/8/layout/vList2"/>
    <dgm:cxn modelId="{E195193A-4674-E148-8C2D-6466856A0E26}" type="presOf" srcId="{F11FCC36-F984-7E46-9E88-61233A2AD153}" destId="{E6332698-E366-FD46-88DC-49856EACB017}" srcOrd="0" destOrd="0" presId="urn:microsoft.com/office/officeart/2005/8/layout/vList2"/>
    <dgm:cxn modelId="{67A18E2A-C65E-D449-A931-BB6521EA999C}" srcId="{B77DE0C7-1BD6-B54C-9FA1-B57146DC74F1}" destId="{C667D04E-6072-B54B-9FA8-CAE7EB14F231}" srcOrd="0" destOrd="0" parTransId="{195F0F7D-87B3-5F40-8BC6-3EEF5F9F522F}" sibTransId="{BD887CDA-1322-0F4A-9933-1BE057D8F30D}"/>
    <dgm:cxn modelId="{6CDE11B1-12DF-294E-AED9-89971150C516}" srcId="{C667D04E-6072-B54B-9FA8-CAE7EB14F231}" destId="{F11FCC36-F984-7E46-9E88-61233A2AD153}" srcOrd="0" destOrd="0" parTransId="{F44AD57F-A38D-CE41-8BA6-2F0FA381D2C0}" sibTransId="{D7542316-E5E5-6042-A3D9-37E3FC9524BC}"/>
    <dgm:cxn modelId="{9DE19341-2940-0C4A-B04B-50DEA6AD6F51}" type="presParOf" srcId="{218617D5-E2F9-0E44-82BA-9918559C0F98}" destId="{8AA79DA2-CEAE-754D-A163-95CAEF483B9C}" srcOrd="0" destOrd="0" presId="urn:microsoft.com/office/officeart/2005/8/layout/vList2"/>
    <dgm:cxn modelId="{404C956A-EB51-504B-8CAF-542A62F7FD22}" type="presParOf" srcId="{218617D5-E2F9-0E44-82BA-9918559C0F98}" destId="{E6332698-E366-FD46-88DC-49856EACB017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20B1D4C-9884-7A41-857C-C56CE1D48218}" type="doc">
      <dgm:prSet loTypeId="urn:microsoft.com/office/officeart/2008/layout/VerticalCurvedList" loCatId="" qsTypeId="urn:microsoft.com/office/officeart/2005/8/quickstyle/simple4" qsCatId="simple" csTypeId="urn:microsoft.com/office/officeart/2005/8/colors/accent5_2" csCatId="accent5"/>
      <dgm:spPr/>
      <dgm:t>
        <a:bodyPr/>
        <a:lstStyle/>
        <a:p>
          <a:endParaRPr lang="ru-RU"/>
        </a:p>
      </dgm:t>
    </dgm:pt>
    <dgm:pt modelId="{9282CE31-0EC0-6545-8660-850BE501069B}">
      <dgm:prSet/>
      <dgm:spPr/>
      <dgm:t>
        <a:bodyPr/>
        <a:lstStyle/>
        <a:p>
          <a:pPr rtl="0"/>
          <a:r>
            <a:rPr lang="ru-RU" dirty="0" smtClean="0"/>
            <a:t>представить краткую характеристику оцениваемого предприятия;</a:t>
          </a:r>
          <a:endParaRPr lang="ru-RU" dirty="0"/>
        </a:p>
      </dgm:t>
    </dgm:pt>
    <dgm:pt modelId="{D50EE730-4503-1648-B059-4B483411CBD8}" type="parTrans" cxnId="{0420E001-EBAF-6D47-A1BD-6528C842E30B}">
      <dgm:prSet/>
      <dgm:spPr/>
      <dgm:t>
        <a:bodyPr/>
        <a:lstStyle/>
        <a:p>
          <a:endParaRPr lang="ru-RU"/>
        </a:p>
      </dgm:t>
    </dgm:pt>
    <dgm:pt modelId="{C7D3A7BB-333A-684D-963C-B42DA68E15EF}" type="sibTrans" cxnId="{0420E001-EBAF-6D47-A1BD-6528C842E30B}">
      <dgm:prSet/>
      <dgm:spPr/>
      <dgm:t>
        <a:bodyPr/>
        <a:lstStyle/>
        <a:p>
          <a:endParaRPr lang="ru-RU"/>
        </a:p>
      </dgm:t>
    </dgm:pt>
    <dgm:pt modelId="{0D2D8C1D-ACF8-B445-B4E3-5A2B966D5865}">
      <dgm:prSet/>
      <dgm:spPr/>
      <dgm:t>
        <a:bodyPr/>
        <a:lstStyle/>
        <a:p>
          <a:pPr rtl="0"/>
          <a:r>
            <a:rPr lang="ru-RU" smtClean="0"/>
            <a:t>проанализировать финансовое состояние оцениваемого предприятия;</a:t>
          </a:r>
          <a:endParaRPr lang="ru-RU"/>
        </a:p>
      </dgm:t>
    </dgm:pt>
    <dgm:pt modelId="{C670419B-A1C7-3543-939E-2E13AEFC6DDC}" type="parTrans" cxnId="{D584010E-885F-0949-A8CD-0D7D2BE223B5}">
      <dgm:prSet/>
      <dgm:spPr/>
      <dgm:t>
        <a:bodyPr/>
        <a:lstStyle/>
        <a:p>
          <a:endParaRPr lang="ru-RU"/>
        </a:p>
      </dgm:t>
    </dgm:pt>
    <dgm:pt modelId="{9A56AD07-7C08-CB45-ACA2-703E336CB97A}" type="sibTrans" cxnId="{D584010E-885F-0949-A8CD-0D7D2BE223B5}">
      <dgm:prSet/>
      <dgm:spPr/>
      <dgm:t>
        <a:bodyPr/>
        <a:lstStyle/>
        <a:p>
          <a:endParaRPr lang="ru-RU"/>
        </a:p>
      </dgm:t>
    </dgm:pt>
    <dgm:pt modelId="{C4D73AE2-137D-2A4B-9684-069718349F29}">
      <dgm:prSet/>
      <dgm:spPr/>
      <dgm:t>
        <a:bodyPr/>
        <a:lstStyle/>
        <a:p>
          <a:pPr rtl="0"/>
          <a:r>
            <a:rPr lang="ru-RU" smtClean="0"/>
            <a:t>рассмотреть краткую характеристику внешней среды;</a:t>
          </a:r>
          <a:endParaRPr lang="ru-RU"/>
        </a:p>
      </dgm:t>
    </dgm:pt>
    <dgm:pt modelId="{1F91BFF8-21E9-F846-96A9-5180E6BFD2AB}" type="parTrans" cxnId="{4A24F94F-CF62-7249-8D80-44AAC06056F9}">
      <dgm:prSet/>
      <dgm:spPr/>
      <dgm:t>
        <a:bodyPr/>
        <a:lstStyle/>
        <a:p>
          <a:endParaRPr lang="ru-RU"/>
        </a:p>
      </dgm:t>
    </dgm:pt>
    <dgm:pt modelId="{AA6C904A-D40E-5E42-AC44-F235DB724C3D}" type="sibTrans" cxnId="{4A24F94F-CF62-7249-8D80-44AAC06056F9}">
      <dgm:prSet/>
      <dgm:spPr/>
      <dgm:t>
        <a:bodyPr/>
        <a:lstStyle/>
        <a:p>
          <a:endParaRPr lang="ru-RU"/>
        </a:p>
      </dgm:t>
    </dgm:pt>
    <dgm:pt modelId="{771F345F-AF43-9C40-9C91-99397198E327}">
      <dgm:prSet/>
      <dgm:spPr/>
      <dgm:t>
        <a:bodyPr/>
        <a:lstStyle/>
        <a:p>
          <a:pPr rtl="0"/>
          <a:r>
            <a:rPr lang="ru-RU" smtClean="0"/>
            <a:t>определить рыночную стоимость оцениваемого предприятия;</a:t>
          </a:r>
          <a:endParaRPr lang="ru-RU"/>
        </a:p>
      </dgm:t>
    </dgm:pt>
    <dgm:pt modelId="{31C4EFA1-6161-9A4B-BFBB-987248D0E204}" type="parTrans" cxnId="{88EA38D3-3A23-DD48-86D9-088E4200BF58}">
      <dgm:prSet/>
      <dgm:spPr/>
      <dgm:t>
        <a:bodyPr/>
        <a:lstStyle/>
        <a:p>
          <a:endParaRPr lang="ru-RU"/>
        </a:p>
      </dgm:t>
    </dgm:pt>
    <dgm:pt modelId="{33F78DEF-A49D-EE4F-AD79-9E9EA66ABDBE}" type="sibTrans" cxnId="{88EA38D3-3A23-DD48-86D9-088E4200BF58}">
      <dgm:prSet/>
      <dgm:spPr/>
      <dgm:t>
        <a:bodyPr/>
        <a:lstStyle/>
        <a:p>
          <a:endParaRPr lang="ru-RU"/>
        </a:p>
      </dgm:t>
    </dgm:pt>
    <dgm:pt modelId="{4464DD18-92EB-774B-BCAD-855CF6EABB21}">
      <dgm:prSet/>
      <dgm:spPr/>
      <dgm:t>
        <a:bodyPr/>
        <a:lstStyle/>
        <a:p>
          <a:pPr rtl="0"/>
          <a:r>
            <a:rPr lang="ru-RU" smtClean="0"/>
            <a:t>определить пути повышения стоимости предприятия </a:t>
          </a:r>
          <a:endParaRPr lang="ru-RU"/>
        </a:p>
      </dgm:t>
    </dgm:pt>
    <dgm:pt modelId="{4A59259C-BFD6-7E4B-8D4A-33F80FC6F998}" type="parTrans" cxnId="{71C0CE79-4071-FA4B-BE6B-5D8550121505}">
      <dgm:prSet/>
      <dgm:spPr/>
      <dgm:t>
        <a:bodyPr/>
        <a:lstStyle/>
        <a:p>
          <a:endParaRPr lang="ru-RU"/>
        </a:p>
      </dgm:t>
    </dgm:pt>
    <dgm:pt modelId="{9C19D550-5B41-6C4D-9E74-88C87FECF78B}" type="sibTrans" cxnId="{71C0CE79-4071-FA4B-BE6B-5D8550121505}">
      <dgm:prSet/>
      <dgm:spPr/>
      <dgm:t>
        <a:bodyPr/>
        <a:lstStyle/>
        <a:p>
          <a:endParaRPr lang="ru-RU"/>
        </a:p>
      </dgm:t>
    </dgm:pt>
    <dgm:pt modelId="{0E574135-EB0E-504B-83CB-C8D5916D6894}" type="pres">
      <dgm:prSet presAssocID="{620B1D4C-9884-7A41-857C-C56CE1D48218}" presName="Name0" presStyleCnt="0">
        <dgm:presLayoutVars>
          <dgm:chMax val="7"/>
          <dgm:chPref val="7"/>
          <dgm:dir/>
        </dgm:presLayoutVars>
      </dgm:prSet>
      <dgm:spPr/>
    </dgm:pt>
    <dgm:pt modelId="{CE184AD1-6DD2-AE44-89C2-D0688D0A8F02}" type="pres">
      <dgm:prSet presAssocID="{620B1D4C-9884-7A41-857C-C56CE1D48218}" presName="Name1" presStyleCnt="0"/>
      <dgm:spPr/>
    </dgm:pt>
    <dgm:pt modelId="{CBCA25A4-8F6F-9848-802C-23F2F26E59E9}" type="pres">
      <dgm:prSet presAssocID="{620B1D4C-9884-7A41-857C-C56CE1D48218}" presName="cycle" presStyleCnt="0"/>
      <dgm:spPr/>
    </dgm:pt>
    <dgm:pt modelId="{6BECC4EE-CCEC-2147-8299-96293A367D99}" type="pres">
      <dgm:prSet presAssocID="{620B1D4C-9884-7A41-857C-C56CE1D48218}" presName="srcNode" presStyleLbl="node1" presStyleIdx="0" presStyleCnt="5"/>
      <dgm:spPr/>
    </dgm:pt>
    <dgm:pt modelId="{1609DA15-F423-2B4B-B250-9E62B23E7557}" type="pres">
      <dgm:prSet presAssocID="{620B1D4C-9884-7A41-857C-C56CE1D48218}" presName="conn" presStyleLbl="parChTrans1D2" presStyleIdx="0" presStyleCnt="1"/>
      <dgm:spPr/>
    </dgm:pt>
    <dgm:pt modelId="{C3036B24-A4B7-7846-AFCA-4A54631DC5CF}" type="pres">
      <dgm:prSet presAssocID="{620B1D4C-9884-7A41-857C-C56CE1D48218}" presName="extraNode" presStyleLbl="node1" presStyleIdx="0" presStyleCnt="5"/>
      <dgm:spPr/>
    </dgm:pt>
    <dgm:pt modelId="{10FF3398-4D44-0544-B6A7-6D1DD8F072D6}" type="pres">
      <dgm:prSet presAssocID="{620B1D4C-9884-7A41-857C-C56CE1D48218}" presName="dstNode" presStyleLbl="node1" presStyleIdx="0" presStyleCnt="5"/>
      <dgm:spPr/>
    </dgm:pt>
    <dgm:pt modelId="{960064C8-CC6C-CA4D-BE35-788BABC41197}" type="pres">
      <dgm:prSet presAssocID="{9282CE31-0EC0-6545-8660-850BE501069B}" presName="text_1" presStyleLbl="node1" presStyleIdx="0" presStyleCnt="5">
        <dgm:presLayoutVars>
          <dgm:bulletEnabled val="1"/>
        </dgm:presLayoutVars>
      </dgm:prSet>
      <dgm:spPr/>
    </dgm:pt>
    <dgm:pt modelId="{E2713ACD-F5D9-5B46-826C-D0526C76E50D}" type="pres">
      <dgm:prSet presAssocID="{9282CE31-0EC0-6545-8660-850BE501069B}" presName="accent_1" presStyleCnt="0"/>
      <dgm:spPr/>
    </dgm:pt>
    <dgm:pt modelId="{B17134F4-F4C3-6644-AA55-DBE718FEDE7F}" type="pres">
      <dgm:prSet presAssocID="{9282CE31-0EC0-6545-8660-850BE501069B}" presName="accentRepeatNode" presStyleLbl="solidFgAcc1" presStyleIdx="0" presStyleCnt="5"/>
      <dgm:spPr/>
    </dgm:pt>
    <dgm:pt modelId="{E1CE2633-025A-3C4F-8A3A-F873D17732B6}" type="pres">
      <dgm:prSet presAssocID="{0D2D8C1D-ACF8-B445-B4E3-5A2B966D5865}" presName="text_2" presStyleLbl="node1" presStyleIdx="1" presStyleCnt="5">
        <dgm:presLayoutVars>
          <dgm:bulletEnabled val="1"/>
        </dgm:presLayoutVars>
      </dgm:prSet>
      <dgm:spPr/>
    </dgm:pt>
    <dgm:pt modelId="{07CA8717-8A35-0144-9923-A2CDBC34F254}" type="pres">
      <dgm:prSet presAssocID="{0D2D8C1D-ACF8-B445-B4E3-5A2B966D5865}" presName="accent_2" presStyleCnt="0"/>
      <dgm:spPr/>
    </dgm:pt>
    <dgm:pt modelId="{A18D2601-C713-4446-83A4-B305B11F4B4C}" type="pres">
      <dgm:prSet presAssocID="{0D2D8C1D-ACF8-B445-B4E3-5A2B966D5865}" presName="accentRepeatNode" presStyleLbl="solidFgAcc1" presStyleIdx="1" presStyleCnt="5"/>
      <dgm:spPr/>
    </dgm:pt>
    <dgm:pt modelId="{D08C2EEB-E668-D546-A37D-708110082BC5}" type="pres">
      <dgm:prSet presAssocID="{C4D73AE2-137D-2A4B-9684-069718349F29}" presName="text_3" presStyleLbl="node1" presStyleIdx="2" presStyleCnt="5">
        <dgm:presLayoutVars>
          <dgm:bulletEnabled val="1"/>
        </dgm:presLayoutVars>
      </dgm:prSet>
      <dgm:spPr/>
    </dgm:pt>
    <dgm:pt modelId="{BD04F2D7-47D0-D140-8052-F7AC8C0B2146}" type="pres">
      <dgm:prSet presAssocID="{C4D73AE2-137D-2A4B-9684-069718349F29}" presName="accent_3" presStyleCnt="0"/>
      <dgm:spPr/>
    </dgm:pt>
    <dgm:pt modelId="{B4C6EFD3-F184-8B44-B818-B5CDD7FA7679}" type="pres">
      <dgm:prSet presAssocID="{C4D73AE2-137D-2A4B-9684-069718349F29}" presName="accentRepeatNode" presStyleLbl="solidFgAcc1" presStyleIdx="2" presStyleCnt="5"/>
      <dgm:spPr/>
    </dgm:pt>
    <dgm:pt modelId="{849EE947-ED94-4843-9453-BAA758C4660E}" type="pres">
      <dgm:prSet presAssocID="{771F345F-AF43-9C40-9C91-99397198E327}" presName="text_4" presStyleLbl="node1" presStyleIdx="3" presStyleCnt="5">
        <dgm:presLayoutVars>
          <dgm:bulletEnabled val="1"/>
        </dgm:presLayoutVars>
      </dgm:prSet>
      <dgm:spPr/>
    </dgm:pt>
    <dgm:pt modelId="{9ED4233F-5D66-0646-B81D-70313E403762}" type="pres">
      <dgm:prSet presAssocID="{771F345F-AF43-9C40-9C91-99397198E327}" presName="accent_4" presStyleCnt="0"/>
      <dgm:spPr/>
    </dgm:pt>
    <dgm:pt modelId="{7BBF1718-9337-DB4C-B210-F1EF5C56D805}" type="pres">
      <dgm:prSet presAssocID="{771F345F-AF43-9C40-9C91-99397198E327}" presName="accentRepeatNode" presStyleLbl="solidFgAcc1" presStyleIdx="3" presStyleCnt="5"/>
      <dgm:spPr/>
    </dgm:pt>
    <dgm:pt modelId="{2688E676-164F-E841-A89B-5A58B9C24882}" type="pres">
      <dgm:prSet presAssocID="{4464DD18-92EB-774B-BCAD-855CF6EABB21}" presName="text_5" presStyleLbl="node1" presStyleIdx="4" presStyleCnt="5">
        <dgm:presLayoutVars>
          <dgm:bulletEnabled val="1"/>
        </dgm:presLayoutVars>
      </dgm:prSet>
      <dgm:spPr/>
    </dgm:pt>
    <dgm:pt modelId="{5C8E9A3D-EAC3-574D-AF2B-94B0C72C26C1}" type="pres">
      <dgm:prSet presAssocID="{4464DD18-92EB-774B-BCAD-855CF6EABB21}" presName="accent_5" presStyleCnt="0"/>
      <dgm:spPr/>
    </dgm:pt>
    <dgm:pt modelId="{9C8207C9-6177-9A4C-9DB6-3DD784F153CF}" type="pres">
      <dgm:prSet presAssocID="{4464DD18-92EB-774B-BCAD-855CF6EABB21}" presName="accentRepeatNode" presStyleLbl="solidFgAcc1" presStyleIdx="4" presStyleCnt="5"/>
      <dgm:spPr/>
    </dgm:pt>
  </dgm:ptLst>
  <dgm:cxnLst>
    <dgm:cxn modelId="{D584010E-885F-0949-A8CD-0D7D2BE223B5}" srcId="{620B1D4C-9884-7A41-857C-C56CE1D48218}" destId="{0D2D8C1D-ACF8-B445-B4E3-5A2B966D5865}" srcOrd="1" destOrd="0" parTransId="{C670419B-A1C7-3543-939E-2E13AEFC6DDC}" sibTransId="{9A56AD07-7C08-CB45-ACA2-703E336CB97A}"/>
    <dgm:cxn modelId="{6EBD5B25-6788-E744-B8C7-AE13D767470A}" type="presOf" srcId="{9282CE31-0EC0-6545-8660-850BE501069B}" destId="{960064C8-CC6C-CA4D-BE35-788BABC41197}" srcOrd="0" destOrd="0" presId="urn:microsoft.com/office/officeart/2008/layout/VerticalCurvedList"/>
    <dgm:cxn modelId="{195CCFBD-BAC1-3645-BA97-AA21DBB146D0}" type="presOf" srcId="{620B1D4C-9884-7A41-857C-C56CE1D48218}" destId="{0E574135-EB0E-504B-83CB-C8D5916D6894}" srcOrd="0" destOrd="0" presId="urn:microsoft.com/office/officeart/2008/layout/VerticalCurvedList"/>
    <dgm:cxn modelId="{178E0C57-1833-C54C-ACE5-324D0E4BB7E2}" type="presOf" srcId="{4464DD18-92EB-774B-BCAD-855CF6EABB21}" destId="{2688E676-164F-E841-A89B-5A58B9C24882}" srcOrd="0" destOrd="0" presId="urn:microsoft.com/office/officeart/2008/layout/VerticalCurvedList"/>
    <dgm:cxn modelId="{4A24F94F-CF62-7249-8D80-44AAC06056F9}" srcId="{620B1D4C-9884-7A41-857C-C56CE1D48218}" destId="{C4D73AE2-137D-2A4B-9684-069718349F29}" srcOrd="2" destOrd="0" parTransId="{1F91BFF8-21E9-F846-96A9-5180E6BFD2AB}" sibTransId="{AA6C904A-D40E-5E42-AC44-F235DB724C3D}"/>
    <dgm:cxn modelId="{71C0CE79-4071-FA4B-BE6B-5D8550121505}" srcId="{620B1D4C-9884-7A41-857C-C56CE1D48218}" destId="{4464DD18-92EB-774B-BCAD-855CF6EABB21}" srcOrd="4" destOrd="0" parTransId="{4A59259C-BFD6-7E4B-8D4A-33F80FC6F998}" sibTransId="{9C19D550-5B41-6C4D-9E74-88C87FECF78B}"/>
    <dgm:cxn modelId="{88EA38D3-3A23-DD48-86D9-088E4200BF58}" srcId="{620B1D4C-9884-7A41-857C-C56CE1D48218}" destId="{771F345F-AF43-9C40-9C91-99397198E327}" srcOrd="3" destOrd="0" parTransId="{31C4EFA1-6161-9A4B-BFBB-987248D0E204}" sibTransId="{33F78DEF-A49D-EE4F-AD79-9E9EA66ABDBE}"/>
    <dgm:cxn modelId="{B453D2A7-C1B4-5F43-8353-A9814EB6428C}" type="presOf" srcId="{C4D73AE2-137D-2A4B-9684-069718349F29}" destId="{D08C2EEB-E668-D546-A37D-708110082BC5}" srcOrd="0" destOrd="0" presId="urn:microsoft.com/office/officeart/2008/layout/VerticalCurvedList"/>
    <dgm:cxn modelId="{36D99DB3-8418-7340-9083-7D1D7E58212A}" type="presOf" srcId="{771F345F-AF43-9C40-9C91-99397198E327}" destId="{849EE947-ED94-4843-9453-BAA758C4660E}" srcOrd="0" destOrd="0" presId="urn:microsoft.com/office/officeart/2008/layout/VerticalCurvedList"/>
    <dgm:cxn modelId="{FB7C6953-D381-E846-BC69-4B0C9B85863A}" type="presOf" srcId="{C7D3A7BB-333A-684D-963C-B42DA68E15EF}" destId="{1609DA15-F423-2B4B-B250-9E62B23E7557}" srcOrd="0" destOrd="0" presId="urn:microsoft.com/office/officeart/2008/layout/VerticalCurvedList"/>
    <dgm:cxn modelId="{AC5F0D8F-A3F8-E248-BC6D-26BD6B363496}" type="presOf" srcId="{0D2D8C1D-ACF8-B445-B4E3-5A2B966D5865}" destId="{E1CE2633-025A-3C4F-8A3A-F873D17732B6}" srcOrd="0" destOrd="0" presId="urn:microsoft.com/office/officeart/2008/layout/VerticalCurvedList"/>
    <dgm:cxn modelId="{0420E001-EBAF-6D47-A1BD-6528C842E30B}" srcId="{620B1D4C-9884-7A41-857C-C56CE1D48218}" destId="{9282CE31-0EC0-6545-8660-850BE501069B}" srcOrd="0" destOrd="0" parTransId="{D50EE730-4503-1648-B059-4B483411CBD8}" sibTransId="{C7D3A7BB-333A-684D-963C-B42DA68E15EF}"/>
    <dgm:cxn modelId="{ADBE2441-48B5-4947-AA64-E69A1AA14DD0}" type="presParOf" srcId="{0E574135-EB0E-504B-83CB-C8D5916D6894}" destId="{CE184AD1-6DD2-AE44-89C2-D0688D0A8F02}" srcOrd="0" destOrd="0" presId="urn:microsoft.com/office/officeart/2008/layout/VerticalCurvedList"/>
    <dgm:cxn modelId="{023F33DE-51C3-724D-9B72-3BD815583B0E}" type="presParOf" srcId="{CE184AD1-6DD2-AE44-89C2-D0688D0A8F02}" destId="{CBCA25A4-8F6F-9848-802C-23F2F26E59E9}" srcOrd="0" destOrd="0" presId="urn:microsoft.com/office/officeart/2008/layout/VerticalCurvedList"/>
    <dgm:cxn modelId="{D9709BAB-6662-254E-9F9A-86F6D1BF03AF}" type="presParOf" srcId="{CBCA25A4-8F6F-9848-802C-23F2F26E59E9}" destId="{6BECC4EE-CCEC-2147-8299-96293A367D99}" srcOrd="0" destOrd="0" presId="urn:microsoft.com/office/officeart/2008/layout/VerticalCurvedList"/>
    <dgm:cxn modelId="{F66BEDDA-6F82-F84F-BC94-3F6E820D70A2}" type="presParOf" srcId="{CBCA25A4-8F6F-9848-802C-23F2F26E59E9}" destId="{1609DA15-F423-2B4B-B250-9E62B23E7557}" srcOrd="1" destOrd="0" presId="urn:microsoft.com/office/officeart/2008/layout/VerticalCurvedList"/>
    <dgm:cxn modelId="{FE8D96E7-DEC4-A44F-A92C-65C01980553A}" type="presParOf" srcId="{CBCA25A4-8F6F-9848-802C-23F2F26E59E9}" destId="{C3036B24-A4B7-7846-AFCA-4A54631DC5CF}" srcOrd="2" destOrd="0" presId="urn:microsoft.com/office/officeart/2008/layout/VerticalCurvedList"/>
    <dgm:cxn modelId="{0E515011-7FD6-C044-8429-030346B560ED}" type="presParOf" srcId="{CBCA25A4-8F6F-9848-802C-23F2F26E59E9}" destId="{10FF3398-4D44-0544-B6A7-6D1DD8F072D6}" srcOrd="3" destOrd="0" presId="urn:microsoft.com/office/officeart/2008/layout/VerticalCurvedList"/>
    <dgm:cxn modelId="{53A7E580-EB6B-2042-B2B6-4282887DFC67}" type="presParOf" srcId="{CE184AD1-6DD2-AE44-89C2-D0688D0A8F02}" destId="{960064C8-CC6C-CA4D-BE35-788BABC41197}" srcOrd="1" destOrd="0" presId="urn:microsoft.com/office/officeart/2008/layout/VerticalCurvedList"/>
    <dgm:cxn modelId="{0FF2CA9F-38A1-3343-A560-0A1BDF48C214}" type="presParOf" srcId="{CE184AD1-6DD2-AE44-89C2-D0688D0A8F02}" destId="{E2713ACD-F5D9-5B46-826C-D0526C76E50D}" srcOrd="2" destOrd="0" presId="urn:microsoft.com/office/officeart/2008/layout/VerticalCurvedList"/>
    <dgm:cxn modelId="{C9361430-3053-264F-A827-8BCC6FC2B13E}" type="presParOf" srcId="{E2713ACD-F5D9-5B46-826C-D0526C76E50D}" destId="{B17134F4-F4C3-6644-AA55-DBE718FEDE7F}" srcOrd="0" destOrd="0" presId="urn:microsoft.com/office/officeart/2008/layout/VerticalCurvedList"/>
    <dgm:cxn modelId="{351118CD-682D-F74C-BE17-089904832930}" type="presParOf" srcId="{CE184AD1-6DD2-AE44-89C2-D0688D0A8F02}" destId="{E1CE2633-025A-3C4F-8A3A-F873D17732B6}" srcOrd="3" destOrd="0" presId="urn:microsoft.com/office/officeart/2008/layout/VerticalCurvedList"/>
    <dgm:cxn modelId="{16744CD0-2E6A-384C-9312-4A7EDA2636FE}" type="presParOf" srcId="{CE184AD1-6DD2-AE44-89C2-D0688D0A8F02}" destId="{07CA8717-8A35-0144-9923-A2CDBC34F254}" srcOrd="4" destOrd="0" presId="urn:microsoft.com/office/officeart/2008/layout/VerticalCurvedList"/>
    <dgm:cxn modelId="{2452A6E5-FC61-9045-800B-4040C566463D}" type="presParOf" srcId="{07CA8717-8A35-0144-9923-A2CDBC34F254}" destId="{A18D2601-C713-4446-83A4-B305B11F4B4C}" srcOrd="0" destOrd="0" presId="urn:microsoft.com/office/officeart/2008/layout/VerticalCurvedList"/>
    <dgm:cxn modelId="{C32668DC-C1D6-6D4F-A504-82EE6E9F933C}" type="presParOf" srcId="{CE184AD1-6DD2-AE44-89C2-D0688D0A8F02}" destId="{D08C2EEB-E668-D546-A37D-708110082BC5}" srcOrd="5" destOrd="0" presId="urn:microsoft.com/office/officeart/2008/layout/VerticalCurvedList"/>
    <dgm:cxn modelId="{407540F4-A448-5140-A0E2-A9929FBB2B42}" type="presParOf" srcId="{CE184AD1-6DD2-AE44-89C2-D0688D0A8F02}" destId="{BD04F2D7-47D0-D140-8052-F7AC8C0B2146}" srcOrd="6" destOrd="0" presId="urn:microsoft.com/office/officeart/2008/layout/VerticalCurvedList"/>
    <dgm:cxn modelId="{ED159A92-F612-FB41-92A6-837673069E85}" type="presParOf" srcId="{BD04F2D7-47D0-D140-8052-F7AC8C0B2146}" destId="{B4C6EFD3-F184-8B44-B818-B5CDD7FA7679}" srcOrd="0" destOrd="0" presId="urn:microsoft.com/office/officeart/2008/layout/VerticalCurvedList"/>
    <dgm:cxn modelId="{ADC815F1-1555-8646-AA27-9E6964C441CE}" type="presParOf" srcId="{CE184AD1-6DD2-AE44-89C2-D0688D0A8F02}" destId="{849EE947-ED94-4843-9453-BAA758C4660E}" srcOrd="7" destOrd="0" presId="urn:microsoft.com/office/officeart/2008/layout/VerticalCurvedList"/>
    <dgm:cxn modelId="{D895BD0F-B3C0-964B-8572-6092B18EF8DB}" type="presParOf" srcId="{CE184AD1-6DD2-AE44-89C2-D0688D0A8F02}" destId="{9ED4233F-5D66-0646-B81D-70313E403762}" srcOrd="8" destOrd="0" presId="urn:microsoft.com/office/officeart/2008/layout/VerticalCurvedList"/>
    <dgm:cxn modelId="{D03D486F-4B82-AC46-954F-3E3F38AEFD3A}" type="presParOf" srcId="{9ED4233F-5D66-0646-B81D-70313E403762}" destId="{7BBF1718-9337-DB4C-B210-F1EF5C56D805}" srcOrd="0" destOrd="0" presId="urn:microsoft.com/office/officeart/2008/layout/VerticalCurvedList"/>
    <dgm:cxn modelId="{1781B730-BD16-C342-B12E-F3174CB59A2D}" type="presParOf" srcId="{CE184AD1-6DD2-AE44-89C2-D0688D0A8F02}" destId="{2688E676-164F-E841-A89B-5A58B9C24882}" srcOrd="9" destOrd="0" presId="urn:microsoft.com/office/officeart/2008/layout/VerticalCurvedList"/>
    <dgm:cxn modelId="{0FBD37F1-4BC3-F04C-903C-BDDA4D5349AC}" type="presParOf" srcId="{CE184AD1-6DD2-AE44-89C2-D0688D0A8F02}" destId="{5C8E9A3D-EAC3-574D-AF2B-94B0C72C26C1}" srcOrd="10" destOrd="0" presId="urn:microsoft.com/office/officeart/2008/layout/VerticalCurvedList"/>
    <dgm:cxn modelId="{8DF85CF7-B6B0-8843-AE3F-8A922A635148}" type="presParOf" srcId="{5C8E9A3D-EAC3-574D-AF2B-94B0C72C26C1}" destId="{9C8207C9-6177-9A4C-9DB6-3DD784F153C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971F994-98BA-144B-BA20-8764C89D5C44}" type="doc">
      <dgm:prSet loTypeId="urn:microsoft.com/office/officeart/2005/8/layout/default" loCatId="" qsTypeId="urn:microsoft.com/office/officeart/2005/8/quickstyle/simple4" qsCatId="simple" csTypeId="urn:microsoft.com/office/officeart/2005/8/colors/accent5_2" csCatId="accent5" phldr="1"/>
      <dgm:spPr/>
      <dgm:t>
        <a:bodyPr/>
        <a:lstStyle/>
        <a:p>
          <a:endParaRPr lang="ru-RU"/>
        </a:p>
      </dgm:t>
    </dgm:pt>
    <dgm:pt modelId="{F077D3E2-1BD8-2441-8B72-CAD368409C35}">
      <dgm:prSet phldrT="[Текст]"/>
      <dgm:spPr/>
      <dgm:t>
        <a:bodyPr/>
        <a:lstStyle/>
        <a:p>
          <a:r>
            <a:rPr lang="ru-RU" dirty="0" smtClean="0"/>
            <a:t>Оценка мажоритарного пакета</a:t>
          </a:r>
          <a:endParaRPr lang="ru-RU" dirty="0"/>
        </a:p>
      </dgm:t>
    </dgm:pt>
    <dgm:pt modelId="{9743BB08-106A-5042-9D82-A11A1AC9E7A2}" type="parTrans" cxnId="{67AC1ED9-5E0C-FB48-9E79-C7B85ADEC33B}">
      <dgm:prSet/>
      <dgm:spPr/>
      <dgm:t>
        <a:bodyPr/>
        <a:lstStyle/>
        <a:p>
          <a:endParaRPr lang="ru-RU"/>
        </a:p>
      </dgm:t>
    </dgm:pt>
    <dgm:pt modelId="{D0255687-5662-B942-BF36-E80F48E465CC}" type="sibTrans" cxnId="{67AC1ED9-5E0C-FB48-9E79-C7B85ADEC33B}">
      <dgm:prSet/>
      <dgm:spPr/>
      <dgm:t>
        <a:bodyPr/>
        <a:lstStyle/>
        <a:p>
          <a:endParaRPr lang="ru-RU"/>
        </a:p>
      </dgm:t>
    </dgm:pt>
    <dgm:pt modelId="{16B7FC4F-1504-D944-951A-1A69AA1A97C5}">
      <dgm:prSet phldrT="[Текст]"/>
      <dgm:spPr/>
      <dgm:t>
        <a:bodyPr/>
        <a:lstStyle/>
        <a:p>
          <a:r>
            <a:rPr lang="ru-RU" dirty="0" smtClean="0"/>
            <a:t>Оценка миноритарного пакета акций</a:t>
          </a:r>
          <a:endParaRPr lang="ru-RU" dirty="0"/>
        </a:p>
      </dgm:t>
    </dgm:pt>
    <dgm:pt modelId="{519DC0F4-F562-584B-BE34-C4CD36DBB361}" type="parTrans" cxnId="{B65B3884-5AA5-2542-A256-4DF619825598}">
      <dgm:prSet/>
      <dgm:spPr/>
      <dgm:t>
        <a:bodyPr/>
        <a:lstStyle/>
        <a:p>
          <a:endParaRPr lang="ru-RU"/>
        </a:p>
      </dgm:t>
    </dgm:pt>
    <dgm:pt modelId="{C6EFA826-9CCE-794F-B545-03830A91C164}" type="sibTrans" cxnId="{B65B3884-5AA5-2542-A256-4DF619825598}">
      <dgm:prSet/>
      <dgm:spPr/>
      <dgm:t>
        <a:bodyPr/>
        <a:lstStyle/>
        <a:p>
          <a:endParaRPr lang="ru-RU"/>
        </a:p>
      </dgm:t>
    </dgm:pt>
    <dgm:pt modelId="{5828194C-64E0-944F-97EE-A3EAC3BBDB1B}">
      <dgm:prSet phldrT="[Текст]"/>
      <dgm:spPr/>
      <dgm:t>
        <a:bodyPr/>
        <a:lstStyle/>
        <a:p>
          <a:r>
            <a:rPr lang="ru-RU" dirty="0" smtClean="0"/>
            <a:t>Оценка имущества</a:t>
          </a:r>
          <a:endParaRPr lang="ru-RU" dirty="0"/>
        </a:p>
      </dgm:t>
    </dgm:pt>
    <dgm:pt modelId="{CE276FC1-4EB9-BB47-93D2-6782E224D8B3}" type="parTrans" cxnId="{0EC361A6-5DFE-4543-81C9-6BC6DC735406}">
      <dgm:prSet/>
      <dgm:spPr/>
      <dgm:t>
        <a:bodyPr/>
        <a:lstStyle/>
        <a:p>
          <a:endParaRPr lang="ru-RU"/>
        </a:p>
      </dgm:t>
    </dgm:pt>
    <dgm:pt modelId="{8916FB5D-B27F-754C-B4E2-6058796AE384}" type="sibTrans" cxnId="{0EC361A6-5DFE-4543-81C9-6BC6DC735406}">
      <dgm:prSet/>
      <dgm:spPr/>
      <dgm:t>
        <a:bodyPr/>
        <a:lstStyle/>
        <a:p>
          <a:endParaRPr lang="ru-RU"/>
        </a:p>
      </dgm:t>
    </dgm:pt>
    <dgm:pt modelId="{5DBCB595-F3FC-574D-AA30-3A3E789C8CED}">
      <dgm:prSet phldrT="[Текст]"/>
      <dgm:spPr/>
      <dgm:t>
        <a:bodyPr/>
        <a:lstStyle/>
        <a:p>
          <a:r>
            <a:rPr lang="ru-RU" dirty="0" smtClean="0"/>
            <a:t>Оценка акций</a:t>
          </a:r>
          <a:endParaRPr lang="ru-RU" dirty="0"/>
        </a:p>
      </dgm:t>
    </dgm:pt>
    <dgm:pt modelId="{16152E1F-9D80-C64A-86B1-B14858F75CEC}" type="parTrans" cxnId="{5FB3A7D4-B801-8846-AB00-275F69403ED4}">
      <dgm:prSet/>
      <dgm:spPr/>
      <dgm:t>
        <a:bodyPr/>
        <a:lstStyle/>
        <a:p>
          <a:endParaRPr lang="ru-RU"/>
        </a:p>
      </dgm:t>
    </dgm:pt>
    <dgm:pt modelId="{3936ED51-D4B5-3945-AAD8-1F8290B97CC8}" type="sibTrans" cxnId="{5FB3A7D4-B801-8846-AB00-275F69403ED4}">
      <dgm:prSet/>
      <dgm:spPr/>
      <dgm:t>
        <a:bodyPr/>
        <a:lstStyle/>
        <a:p>
          <a:endParaRPr lang="ru-RU"/>
        </a:p>
      </dgm:t>
    </dgm:pt>
    <dgm:pt modelId="{32BC3925-AD0D-3848-A574-87675DEB47E4}" type="pres">
      <dgm:prSet presAssocID="{4971F994-98BA-144B-BA20-8764C89D5C44}" presName="diagram" presStyleCnt="0">
        <dgm:presLayoutVars>
          <dgm:dir/>
          <dgm:resizeHandles val="exact"/>
        </dgm:presLayoutVars>
      </dgm:prSet>
      <dgm:spPr/>
    </dgm:pt>
    <dgm:pt modelId="{3EDF8546-560C-284F-A0B1-BF032602BCB4}" type="pres">
      <dgm:prSet presAssocID="{F077D3E2-1BD8-2441-8B72-CAD368409C35}" presName="node" presStyleLbl="node1" presStyleIdx="0" presStyleCnt="4">
        <dgm:presLayoutVars>
          <dgm:bulletEnabled val="1"/>
        </dgm:presLayoutVars>
      </dgm:prSet>
      <dgm:spPr/>
    </dgm:pt>
    <dgm:pt modelId="{34DCEE8A-541D-BA4E-9F1E-57CC4D7E9E85}" type="pres">
      <dgm:prSet presAssocID="{D0255687-5662-B942-BF36-E80F48E465CC}" presName="sibTrans" presStyleCnt="0"/>
      <dgm:spPr/>
    </dgm:pt>
    <dgm:pt modelId="{4C4AE5A3-BA00-4542-AEDD-D25F1A9C7F4A}" type="pres">
      <dgm:prSet presAssocID="{16B7FC4F-1504-D944-951A-1A69AA1A97C5}" presName="node" presStyleLbl="node1" presStyleIdx="1" presStyleCnt="4">
        <dgm:presLayoutVars>
          <dgm:bulletEnabled val="1"/>
        </dgm:presLayoutVars>
      </dgm:prSet>
      <dgm:spPr/>
    </dgm:pt>
    <dgm:pt modelId="{E9E0F9E6-ABA1-AC48-AB15-ED05F62D8FE2}" type="pres">
      <dgm:prSet presAssocID="{C6EFA826-9CCE-794F-B545-03830A91C164}" presName="sibTrans" presStyleCnt="0"/>
      <dgm:spPr/>
    </dgm:pt>
    <dgm:pt modelId="{90C2DA8C-A458-8843-B674-EB57D695DE4F}" type="pres">
      <dgm:prSet presAssocID="{5828194C-64E0-944F-97EE-A3EAC3BBDB1B}" presName="node" presStyleLbl="node1" presStyleIdx="2" presStyleCnt="4">
        <dgm:presLayoutVars>
          <dgm:bulletEnabled val="1"/>
        </dgm:presLayoutVars>
      </dgm:prSet>
      <dgm:spPr/>
    </dgm:pt>
    <dgm:pt modelId="{D714DC0C-BC62-104E-A57F-19F4CF8BF1DC}" type="pres">
      <dgm:prSet presAssocID="{8916FB5D-B27F-754C-B4E2-6058796AE384}" presName="sibTrans" presStyleCnt="0"/>
      <dgm:spPr/>
    </dgm:pt>
    <dgm:pt modelId="{ADEBD908-FCE9-AA46-8EF5-A0D3BC4834E0}" type="pres">
      <dgm:prSet presAssocID="{5DBCB595-F3FC-574D-AA30-3A3E789C8CED}" presName="node" presStyleLbl="node1" presStyleIdx="3" presStyleCnt="4">
        <dgm:presLayoutVars>
          <dgm:bulletEnabled val="1"/>
        </dgm:presLayoutVars>
      </dgm:prSet>
      <dgm:spPr/>
    </dgm:pt>
  </dgm:ptLst>
  <dgm:cxnLst>
    <dgm:cxn modelId="{601E82F2-492D-044F-8387-E57021B168F6}" type="presOf" srcId="{4971F994-98BA-144B-BA20-8764C89D5C44}" destId="{32BC3925-AD0D-3848-A574-87675DEB47E4}" srcOrd="0" destOrd="0" presId="urn:microsoft.com/office/officeart/2005/8/layout/default"/>
    <dgm:cxn modelId="{C816FB29-231B-DF4D-9278-7E047C52B85F}" type="presOf" srcId="{16B7FC4F-1504-D944-951A-1A69AA1A97C5}" destId="{4C4AE5A3-BA00-4542-AEDD-D25F1A9C7F4A}" srcOrd="0" destOrd="0" presId="urn:microsoft.com/office/officeart/2005/8/layout/default"/>
    <dgm:cxn modelId="{5FB3A7D4-B801-8846-AB00-275F69403ED4}" srcId="{4971F994-98BA-144B-BA20-8764C89D5C44}" destId="{5DBCB595-F3FC-574D-AA30-3A3E789C8CED}" srcOrd="3" destOrd="0" parTransId="{16152E1F-9D80-C64A-86B1-B14858F75CEC}" sibTransId="{3936ED51-D4B5-3945-AAD8-1F8290B97CC8}"/>
    <dgm:cxn modelId="{2C23BB24-E93B-B14A-BD81-2A31407C8BBE}" type="presOf" srcId="{5DBCB595-F3FC-574D-AA30-3A3E789C8CED}" destId="{ADEBD908-FCE9-AA46-8EF5-A0D3BC4834E0}" srcOrd="0" destOrd="0" presId="urn:microsoft.com/office/officeart/2005/8/layout/default"/>
    <dgm:cxn modelId="{67AC1ED9-5E0C-FB48-9E79-C7B85ADEC33B}" srcId="{4971F994-98BA-144B-BA20-8764C89D5C44}" destId="{F077D3E2-1BD8-2441-8B72-CAD368409C35}" srcOrd="0" destOrd="0" parTransId="{9743BB08-106A-5042-9D82-A11A1AC9E7A2}" sibTransId="{D0255687-5662-B942-BF36-E80F48E465CC}"/>
    <dgm:cxn modelId="{0EC361A6-5DFE-4543-81C9-6BC6DC735406}" srcId="{4971F994-98BA-144B-BA20-8764C89D5C44}" destId="{5828194C-64E0-944F-97EE-A3EAC3BBDB1B}" srcOrd="2" destOrd="0" parTransId="{CE276FC1-4EB9-BB47-93D2-6782E224D8B3}" sibTransId="{8916FB5D-B27F-754C-B4E2-6058796AE384}"/>
    <dgm:cxn modelId="{B65B3884-5AA5-2542-A256-4DF619825598}" srcId="{4971F994-98BA-144B-BA20-8764C89D5C44}" destId="{16B7FC4F-1504-D944-951A-1A69AA1A97C5}" srcOrd="1" destOrd="0" parTransId="{519DC0F4-F562-584B-BE34-C4CD36DBB361}" sibTransId="{C6EFA826-9CCE-794F-B545-03830A91C164}"/>
    <dgm:cxn modelId="{DDF96540-D67E-DB49-B892-4C2EE229AAAD}" type="presOf" srcId="{F077D3E2-1BD8-2441-8B72-CAD368409C35}" destId="{3EDF8546-560C-284F-A0B1-BF032602BCB4}" srcOrd="0" destOrd="0" presId="urn:microsoft.com/office/officeart/2005/8/layout/default"/>
    <dgm:cxn modelId="{B1282F47-5B80-5240-99DE-AD43C04D7B00}" type="presOf" srcId="{5828194C-64E0-944F-97EE-A3EAC3BBDB1B}" destId="{90C2DA8C-A458-8843-B674-EB57D695DE4F}" srcOrd="0" destOrd="0" presId="urn:microsoft.com/office/officeart/2005/8/layout/default"/>
    <dgm:cxn modelId="{2ECF6A1C-E20F-9C4D-A4FC-67963ABC20DF}" type="presParOf" srcId="{32BC3925-AD0D-3848-A574-87675DEB47E4}" destId="{3EDF8546-560C-284F-A0B1-BF032602BCB4}" srcOrd="0" destOrd="0" presId="urn:microsoft.com/office/officeart/2005/8/layout/default"/>
    <dgm:cxn modelId="{1CD12501-4D12-4C45-BDE1-5998F7373806}" type="presParOf" srcId="{32BC3925-AD0D-3848-A574-87675DEB47E4}" destId="{34DCEE8A-541D-BA4E-9F1E-57CC4D7E9E85}" srcOrd="1" destOrd="0" presId="urn:microsoft.com/office/officeart/2005/8/layout/default"/>
    <dgm:cxn modelId="{9F928BFB-395F-EC44-AE47-5CBB771C0A87}" type="presParOf" srcId="{32BC3925-AD0D-3848-A574-87675DEB47E4}" destId="{4C4AE5A3-BA00-4542-AEDD-D25F1A9C7F4A}" srcOrd="2" destOrd="0" presId="urn:microsoft.com/office/officeart/2005/8/layout/default"/>
    <dgm:cxn modelId="{EE4AD461-BB86-AF4A-A553-89C712F7C322}" type="presParOf" srcId="{32BC3925-AD0D-3848-A574-87675DEB47E4}" destId="{E9E0F9E6-ABA1-AC48-AB15-ED05F62D8FE2}" srcOrd="3" destOrd="0" presId="urn:microsoft.com/office/officeart/2005/8/layout/default"/>
    <dgm:cxn modelId="{CE39F77C-DA2E-D249-B72B-0A4BFFBA6D33}" type="presParOf" srcId="{32BC3925-AD0D-3848-A574-87675DEB47E4}" destId="{90C2DA8C-A458-8843-B674-EB57D695DE4F}" srcOrd="4" destOrd="0" presId="urn:microsoft.com/office/officeart/2005/8/layout/default"/>
    <dgm:cxn modelId="{6869FED0-0E19-B24F-A6AF-95DDE435FE3F}" type="presParOf" srcId="{32BC3925-AD0D-3848-A574-87675DEB47E4}" destId="{D714DC0C-BC62-104E-A57F-19F4CF8BF1DC}" srcOrd="5" destOrd="0" presId="urn:microsoft.com/office/officeart/2005/8/layout/default"/>
    <dgm:cxn modelId="{F1DB41E1-BB58-4A49-8C21-75D10B77A6A4}" type="presParOf" srcId="{32BC3925-AD0D-3848-A574-87675DEB47E4}" destId="{ADEBD908-FCE9-AA46-8EF5-A0D3BC4834E0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893D90A-AE7C-C64F-8095-C6C06216124F}" type="doc">
      <dgm:prSet loTypeId="urn:microsoft.com/office/officeart/2005/8/layout/pyramid2" loCatId="" qsTypeId="urn:microsoft.com/office/officeart/2005/8/quickstyle/simple4" qsCatId="simple" csTypeId="urn:microsoft.com/office/officeart/2005/8/colors/accent5_2" csCatId="accent5" phldr="1"/>
      <dgm:spPr/>
      <dgm:t>
        <a:bodyPr/>
        <a:lstStyle/>
        <a:p>
          <a:endParaRPr lang="ru-RU"/>
        </a:p>
      </dgm:t>
    </dgm:pt>
    <dgm:pt modelId="{437E708B-7BA5-0F45-A284-2056DF22F139}">
      <dgm:prSet/>
      <dgm:spPr/>
      <dgm:t>
        <a:bodyPr/>
        <a:lstStyle/>
        <a:p>
          <a:pPr rtl="0"/>
          <a:r>
            <a:rPr lang="ru-RU" dirty="0" smtClean="0"/>
            <a:t>повышение квалификации кадров, прежде всего менеджеров предприятия</a:t>
          </a:r>
          <a:endParaRPr lang="ru-RU" dirty="0"/>
        </a:p>
      </dgm:t>
    </dgm:pt>
    <dgm:pt modelId="{26C81529-1DA9-F145-AA86-62E6F94F58D6}" type="parTrans" cxnId="{0841C0EB-4797-864F-9C7E-1E3D64F7C285}">
      <dgm:prSet/>
      <dgm:spPr/>
      <dgm:t>
        <a:bodyPr/>
        <a:lstStyle/>
        <a:p>
          <a:endParaRPr lang="ru-RU"/>
        </a:p>
      </dgm:t>
    </dgm:pt>
    <dgm:pt modelId="{09BAB693-C2C5-044F-A562-815488ED98CA}" type="sibTrans" cxnId="{0841C0EB-4797-864F-9C7E-1E3D64F7C285}">
      <dgm:prSet/>
      <dgm:spPr/>
      <dgm:t>
        <a:bodyPr/>
        <a:lstStyle/>
        <a:p>
          <a:endParaRPr lang="ru-RU"/>
        </a:p>
      </dgm:t>
    </dgm:pt>
    <dgm:pt modelId="{84ABD8E9-19A4-6D46-A563-73002ECBA535}">
      <dgm:prSet/>
      <dgm:spPr/>
      <dgm:t>
        <a:bodyPr/>
        <a:lstStyle/>
        <a:p>
          <a:pPr rtl="0"/>
          <a:r>
            <a:rPr lang="ru-RU" dirty="0" smtClean="0"/>
            <a:t>формирование адекватной состоянию дел кредитной политики в целях сокращения дебиторской задолженности при работе с потребителями</a:t>
          </a:r>
          <a:endParaRPr lang="ru-RU" dirty="0"/>
        </a:p>
      </dgm:t>
    </dgm:pt>
    <dgm:pt modelId="{68589EA1-4EF4-3745-AD0D-E03607EFBB97}" type="parTrans" cxnId="{418CED09-9C56-0E4C-9DBB-72577FE7313C}">
      <dgm:prSet/>
      <dgm:spPr/>
      <dgm:t>
        <a:bodyPr/>
        <a:lstStyle/>
        <a:p>
          <a:endParaRPr lang="ru-RU"/>
        </a:p>
      </dgm:t>
    </dgm:pt>
    <dgm:pt modelId="{B44D71A4-19D2-B842-9B20-FC70F825FBC6}" type="sibTrans" cxnId="{418CED09-9C56-0E4C-9DBB-72577FE7313C}">
      <dgm:prSet/>
      <dgm:spPr/>
      <dgm:t>
        <a:bodyPr/>
        <a:lstStyle/>
        <a:p>
          <a:endParaRPr lang="ru-RU"/>
        </a:p>
      </dgm:t>
    </dgm:pt>
    <dgm:pt modelId="{8E1A659F-A37E-1A4D-B057-3EFF0FC18E9D}">
      <dgm:prSet/>
      <dgm:spPr/>
      <dgm:t>
        <a:bodyPr/>
        <a:lstStyle/>
        <a:p>
          <a:pPr rtl="0"/>
          <a:r>
            <a:rPr lang="ru-RU" dirty="0" smtClean="0"/>
            <a:t>установить вознаграждения персонала в зависимости от эффективности мер по продажам и получению платежей </a:t>
          </a:r>
          <a:endParaRPr lang="ru-RU" dirty="0"/>
        </a:p>
      </dgm:t>
    </dgm:pt>
    <dgm:pt modelId="{31742DD1-BEB1-AF41-8EAF-5603E8F4D97F}" type="parTrans" cxnId="{EDE664CD-135F-054E-BB7A-85A24FEB1349}">
      <dgm:prSet/>
      <dgm:spPr/>
      <dgm:t>
        <a:bodyPr/>
        <a:lstStyle/>
        <a:p>
          <a:endParaRPr lang="ru-RU"/>
        </a:p>
      </dgm:t>
    </dgm:pt>
    <dgm:pt modelId="{C0673E48-FBA2-854C-B01E-CD5080940727}" type="sibTrans" cxnId="{EDE664CD-135F-054E-BB7A-85A24FEB1349}">
      <dgm:prSet/>
      <dgm:spPr/>
      <dgm:t>
        <a:bodyPr/>
        <a:lstStyle/>
        <a:p>
          <a:endParaRPr lang="ru-RU"/>
        </a:p>
      </dgm:t>
    </dgm:pt>
    <dgm:pt modelId="{E2FA2143-109F-F246-A287-6574F4F9A670}" type="pres">
      <dgm:prSet presAssocID="{7893D90A-AE7C-C64F-8095-C6C06216124F}" presName="compositeShape" presStyleCnt="0">
        <dgm:presLayoutVars>
          <dgm:dir/>
          <dgm:resizeHandles/>
        </dgm:presLayoutVars>
      </dgm:prSet>
      <dgm:spPr/>
    </dgm:pt>
    <dgm:pt modelId="{F48791E0-D3CB-C942-A91F-4A0B580D374A}" type="pres">
      <dgm:prSet presAssocID="{7893D90A-AE7C-C64F-8095-C6C06216124F}" presName="pyramid" presStyleLbl="node1" presStyleIdx="0" presStyleCnt="1"/>
      <dgm:spPr/>
    </dgm:pt>
    <dgm:pt modelId="{BD09EF74-74AE-A843-90C7-38052F70A5FE}" type="pres">
      <dgm:prSet presAssocID="{7893D90A-AE7C-C64F-8095-C6C06216124F}" presName="theList" presStyleCnt="0"/>
      <dgm:spPr/>
    </dgm:pt>
    <dgm:pt modelId="{9610BDB2-449A-1F49-8CDF-C447888284DB}" type="pres">
      <dgm:prSet presAssocID="{437E708B-7BA5-0F45-A284-2056DF22F139}" presName="aNode" presStyleLbl="fgAcc1" presStyleIdx="0" presStyleCnt="3" custScaleX="326280">
        <dgm:presLayoutVars>
          <dgm:bulletEnabled val="1"/>
        </dgm:presLayoutVars>
      </dgm:prSet>
      <dgm:spPr/>
    </dgm:pt>
    <dgm:pt modelId="{891503FF-21C4-1341-972F-A2A210F70B8C}" type="pres">
      <dgm:prSet presAssocID="{437E708B-7BA5-0F45-A284-2056DF22F139}" presName="aSpace" presStyleCnt="0"/>
      <dgm:spPr/>
    </dgm:pt>
    <dgm:pt modelId="{55857735-F79F-1449-909A-AF32D1D3D88B}" type="pres">
      <dgm:prSet presAssocID="{84ABD8E9-19A4-6D46-A563-73002ECBA535}" presName="aNode" presStyleLbl="fgAcc1" presStyleIdx="1" presStyleCnt="3" custScaleX="324837">
        <dgm:presLayoutVars>
          <dgm:bulletEnabled val="1"/>
        </dgm:presLayoutVars>
      </dgm:prSet>
      <dgm:spPr/>
    </dgm:pt>
    <dgm:pt modelId="{3360B666-5FF2-A940-B34A-F29795D09E40}" type="pres">
      <dgm:prSet presAssocID="{84ABD8E9-19A4-6D46-A563-73002ECBA535}" presName="aSpace" presStyleCnt="0"/>
      <dgm:spPr/>
    </dgm:pt>
    <dgm:pt modelId="{029C1113-0BD6-9E44-A6DA-E4D2590EB850}" type="pres">
      <dgm:prSet presAssocID="{8E1A659F-A37E-1A4D-B057-3EFF0FC18E9D}" presName="aNode" presStyleLbl="fgAcc1" presStyleIdx="2" presStyleCnt="3" custScaleX="327724">
        <dgm:presLayoutVars>
          <dgm:bulletEnabled val="1"/>
        </dgm:presLayoutVars>
      </dgm:prSet>
      <dgm:spPr/>
    </dgm:pt>
    <dgm:pt modelId="{3BC09B80-839D-EF41-A470-EE5B731CF3D1}" type="pres">
      <dgm:prSet presAssocID="{8E1A659F-A37E-1A4D-B057-3EFF0FC18E9D}" presName="aSpace" presStyleCnt="0"/>
      <dgm:spPr/>
    </dgm:pt>
  </dgm:ptLst>
  <dgm:cxnLst>
    <dgm:cxn modelId="{E88EAB76-2EFD-EA4B-9C62-90056B1A05B3}" type="presOf" srcId="{7893D90A-AE7C-C64F-8095-C6C06216124F}" destId="{E2FA2143-109F-F246-A287-6574F4F9A670}" srcOrd="0" destOrd="0" presId="urn:microsoft.com/office/officeart/2005/8/layout/pyramid2"/>
    <dgm:cxn modelId="{0841C0EB-4797-864F-9C7E-1E3D64F7C285}" srcId="{7893D90A-AE7C-C64F-8095-C6C06216124F}" destId="{437E708B-7BA5-0F45-A284-2056DF22F139}" srcOrd="0" destOrd="0" parTransId="{26C81529-1DA9-F145-AA86-62E6F94F58D6}" sibTransId="{09BAB693-C2C5-044F-A562-815488ED98CA}"/>
    <dgm:cxn modelId="{EDE664CD-135F-054E-BB7A-85A24FEB1349}" srcId="{7893D90A-AE7C-C64F-8095-C6C06216124F}" destId="{8E1A659F-A37E-1A4D-B057-3EFF0FC18E9D}" srcOrd="2" destOrd="0" parTransId="{31742DD1-BEB1-AF41-8EAF-5603E8F4D97F}" sibTransId="{C0673E48-FBA2-854C-B01E-CD5080940727}"/>
    <dgm:cxn modelId="{2AA42EF0-FF7F-7444-9A8F-5BAE817073E5}" type="presOf" srcId="{437E708B-7BA5-0F45-A284-2056DF22F139}" destId="{9610BDB2-449A-1F49-8CDF-C447888284DB}" srcOrd="0" destOrd="0" presId="urn:microsoft.com/office/officeart/2005/8/layout/pyramid2"/>
    <dgm:cxn modelId="{CBD07A0F-3D49-084D-81CA-57F3ECD0C651}" type="presOf" srcId="{84ABD8E9-19A4-6D46-A563-73002ECBA535}" destId="{55857735-F79F-1449-909A-AF32D1D3D88B}" srcOrd="0" destOrd="0" presId="urn:microsoft.com/office/officeart/2005/8/layout/pyramid2"/>
    <dgm:cxn modelId="{A4E98BAA-D95A-074D-9E7D-CBB178612821}" type="presOf" srcId="{8E1A659F-A37E-1A4D-B057-3EFF0FC18E9D}" destId="{029C1113-0BD6-9E44-A6DA-E4D2590EB850}" srcOrd="0" destOrd="0" presId="urn:microsoft.com/office/officeart/2005/8/layout/pyramid2"/>
    <dgm:cxn modelId="{418CED09-9C56-0E4C-9DBB-72577FE7313C}" srcId="{7893D90A-AE7C-C64F-8095-C6C06216124F}" destId="{84ABD8E9-19A4-6D46-A563-73002ECBA535}" srcOrd="1" destOrd="0" parTransId="{68589EA1-4EF4-3745-AD0D-E03607EFBB97}" sibTransId="{B44D71A4-19D2-B842-9B20-FC70F825FBC6}"/>
    <dgm:cxn modelId="{903D3B43-9572-0B44-AA9C-04D180785809}" type="presParOf" srcId="{E2FA2143-109F-F246-A287-6574F4F9A670}" destId="{F48791E0-D3CB-C942-A91F-4A0B580D374A}" srcOrd="0" destOrd="0" presId="urn:microsoft.com/office/officeart/2005/8/layout/pyramid2"/>
    <dgm:cxn modelId="{C0DA0E13-13AC-C546-8D25-3AA54385FCE3}" type="presParOf" srcId="{E2FA2143-109F-F246-A287-6574F4F9A670}" destId="{BD09EF74-74AE-A843-90C7-38052F70A5FE}" srcOrd="1" destOrd="0" presId="urn:microsoft.com/office/officeart/2005/8/layout/pyramid2"/>
    <dgm:cxn modelId="{B4A79CCA-4E6D-7E4E-BF10-271CC01CB12D}" type="presParOf" srcId="{BD09EF74-74AE-A843-90C7-38052F70A5FE}" destId="{9610BDB2-449A-1F49-8CDF-C447888284DB}" srcOrd="0" destOrd="0" presId="urn:microsoft.com/office/officeart/2005/8/layout/pyramid2"/>
    <dgm:cxn modelId="{87349FE3-A414-3B44-9DCF-4489F7DEDBE6}" type="presParOf" srcId="{BD09EF74-74AE-A843-90C7-38052F70A5FE}" destId="{891503FF-21C4-1341-972F-A2A210F70B8C}" srcOrd="1" destOrd="0" presId="urn:microsoft.com/office/officeart/2005/8/layout/pyramid2"/>
    <dgm:cxn modelId="{F3B1F8D2-4484-D441-9083-871F6D277BB9}" type="presParOf" srcId="{BD09EF74-74AE-A843-90C7-38052F70A5FE}" destId="{55857735-F79F-1449-909A-AF32D1D3D88B}" srcOrd="2" destOrd="0" presId="urn:microsoft.com/office/officeart/2005/8/layout/pyramid2"/>
    <dgm:cxn modelId="{B230FDE6-C4FE-D74B-BB6B-406E0EEC06D2}" type="presParOf" srcId="{BD09EF74-74AE-A843-90C7-38052F70A5FE}" destId="{3360B666-5FF2-A940-B34A-F29795D09E40}" srcOrd="3" destOrd="0" presId="urn:microsoft.com/office/officeart/2005/8/layout/pyramid2"/>
    <dgm:cxn modelId="{B3FAA907-B3B8-9449-8AD5-942264173F83}" type="presParOf" srcId="{BD09EF74-74AE-A843-90C7-38052F70A5FE}" destId="{029C1113-0BD6-9E44-A6DA-E4D2590EB850}" srcOrd="4" destOrd="0" presId="urn:microsoft.com/office/officeart/2005/8/layout/pyramid2"/>
    <dgm:cxn modelId="{9998063D-DAD9-8248-8CDD-C3AF57D4DCA1}" type="presParOf" srcId="{BD09EF74-74AE-A843-90C7-38052F70A5FE}" destId="{3BC09B80-839D-EF41-A470-EE5B731CF3D1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5F3548-6884-9249-95A0-11724E61C864}">
      <dsp:nvSpPr>
        <dsp:cNvPr id="0" name=""/>
        <dsp:cNvSpPr/>
      </dsp:nvSpPr>
      <dsp:spPr>
        <a:xfrm rot="5400000">
          <a:off x="-201032" y="201632"/>
          <a:ext cx="1340217" cy="938152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40000"/>
                <a:satMod val="155000"/>
              </a:schemeClr>
            </a:gs>
            <a:gs pos="65000">
              <a:schemeClr val="accent5">
                <a:hueOff val="0"/>
                <a:satOff val="0"/>
                <a:lumOff val="0"/>
                <a:alphaOff val="0"/>
                <a:shade val="8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5000"/>
                <a:satMod val="155000"/>
              </a:schemeClr>
            </a:gs>
          </a:gsLst>
          <a:lin ang="16200000" scaled="0"/>
        </a:gradFill>
        <a:ln w="63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1</a:t>
          </a:r>
          <a:endParaRPr lang="ru-RU" sz="2600" kern="1200" dirty="0"/>
        </a:p>
      </dsp:txBody>
      <dsp:txXfrm rot="-5400000">
        <a:off x="1" y="469675"/>
        <a:ext cx="938152" cy="402065"/>
      </dsp:txXfrm>
    </dsp:sp>
    <dsp:sp modelId="{F8DC2A53-912F-9C47-9C36-5FA00930BC87}">
      <dsp:nvSpPr>
        <dsp:cNvPr id="0" name=""/>
        <dsp:cNvSpPr/>
      </dsp:nvSpPr>
      <dsp:spPr>
        <a:xfrm rot="5400000">
          <a:off x="4072105" y="-3133353"/>
          <a:ext cx="871141" cy="713904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управление рыночной стоимостью предприятия способствует борьбе за выживание на конкурентном рынке</a:t>
          </a:r>
          <a:endParaRPr lang="ru-RU" sz="1800" kern="1200" dirty="0"/>
        </a:p>
      </dsp:txBody>
      <dsp:txXfrm rot="-5400000">
        <a:off x="938152" y="43126"/>
        <a:ext cx="7096521" cy="786089"/>
      </dsp:txXfrm>
    </dsp:sp>
    <dsp:sp modelId="{011B1836-958D-3E42-BBCC-2F07ECEBE714}">
      <dsp:nvSpPr>
        <dsp:cNvPr id="0" name=""/>
        <dsp:cNvSpPr/>
      </dsp:nvSpPr>
      <dsp:spPr>
        <a:xfrm rot="5400000">
          <a:off x="-201032" y="1343847"/>
          <a:ext cx="1340217" cy="938152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40000"/>
                <a:satMod val="155000"/>
              </a:schemeClr>
            </a:gs>
            <a:gs pos="65000">
              <a:schemeClr val="accent5">
                <a:hueOff val="0"/>
                <a:satOff val="0"/>
                <a:lumOff val="0"/>
                <a:alphaOff val="0"/>
                <a:shade val="8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5000"/>
                <a:satMod val="155000"/>
              </a:schemeClr>
            </a:gs>
          </a:gsLst>
          <a:lin ang="16200000" scaled="0"/>
        </a:gradFill>
        <a:ln w="63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2</a:t>
          </a:r>
          <a:endParaRPr lang="ru-RU" sz="2600" kern="1200" dirty="0"/>
        </a:p>
      </dsp:txBody>
      <dsp:txXfrm rot="-5400000">
        <a:off x="1" y="1611890"/>
        <a:ext cx="938152" cy="402065"/>
      </dsp:txXfrm>
    </dsp:sp>
    <dsp:sp modelId="{D08BB057-BCE2-2845-9B76-746834BE14EF}">
      <dsp:nvSpPr>
        <dsp:cNvPr id="0" name=""/>
        <dsp:cNvSpPr/>
      </dsp:nvSpPr>
      <dsp:spPr>
        <a:xfrm rot="5400000">
          <a:off x="4072105" y="-1991138"/>
          <a:ext cx="871141" cy="713904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Процесс управления рыночной стоимостью  предприятий служит основанием для выработки её стратегии</a:t>
          </a:r>
          <a:endParaRPr lang="ru-RU" sz="1800" kern="1200" dirty="0"/>
        </a:p>
      </dsp:txBody>
      <dsp:txXfrm rot="-5400000">
        <a:off x="938152" y="1185341"/>
        <a:ext cx="7096521" cy="786089"/>
      </dsp:txXfrm>
    </dsp:sp>
    <dsp:sp modelId="{563AFA4E-3A83-7F49-BDB4-F585C5720A9A}">
      <dsp:nvSpPr>
        <dsp:cNvPr id="0" name=""/>
        <dsp:cNvSpPr/>
      </dsp:nvSpPr>
      <dsp:spPr>
        <a:xfrm rot="5400000">
          <a:off x="-201032" y="2486062"/>
          <a:ext cx="1340217" cy="938152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40000"/>
                <a:satMod val="155000"/>
              </a:schemeClr>
            </a:gs>
            <a:gs pos="65000">
              <a:schemeClr val="accent5">
                <a:hueOff val="0"/>
                <a:satOff val="0"/>
                <a:lumOff val="0"/>
                <a:alphaOff val="0"/>
                <a:shade val="8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5000"/>
                <a:satMod val="155000"/>
              </a:schemeClr>
            </a:gs>
          </a:gsLst>
          <a:lin ang="16200000" scaled="0"/>
        </a:gradFill>
        <a:ln w="63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3</a:t>
          </a:r>
          <a:endParaRPr lang="ru-RU" sz="2600" kern="1200" dirty="0"/>
        </a:p>
      </dsp:txBody>
      <dsp:txXfrm rot="-5400000">
        <a:off x="1" y="2754105"/>
        <a:ext cx="938152" cy="402065"/>
      </dsp:txXfrm>
    </dsp:sp>
    <dsp:sp modelId="{00EB3DAE-48E0-9042-A294-233D4A77E3CC}">
      <dsp:nvSpPr>
        <dsp:cNvPr id="0" name=""/>
        <dsp:cNvSpPr/>
      </dsp:nvSpPr>
      <dsp:spPr>
        <a:xfrm rot="5400000">
          <a:off x="4072105" y="-848923"/>
          <a:ext cx="871141" cy="713904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возникает проблема, заключающаяся в управлении рыночной стоимостью объектов собственности предпринимателей</a:t>
          </a:r>
          <a:endParaRPr lang="ru-RU" sz="1800" kern="1200" dirty="0"/>
        </a:p>
      </dsp:txBody>
      <dsp:txXfrm rot="-5400000">
        <a:off x="938152" y="2327556"/>
        <a:ext cx="7096521" cy="7860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4D893F-EA1F-3348-A6D1-BB60D7B53D20}">
      <dsp:nvSpPr>
        <dsp:cNvPr id="0" name=""/>
        <dsp:cNvSpPr/>
      </dsp:nvSpPr>
      <dsp:spPr>
        <a:xfrm>
          <a:off x="3983" y="0"/>
          <a:ext cx="3831662" cy="2135717"/>
        </a:xfrm>
        <a:prstGeom prst="roundRect">
          <a:avLst>
            <a:gd name="adj" fmla="val 10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0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Объект исследования</a:t>
          </a:r>
          <a:endParaRPr lang="ru-RU" sz="2600" kern="1200" dirty="0"/>
        </a:p>
      </dsp:txBody>
      <dsp:txXfrm>
        <a:off x="3983" y="0"/>
        <a:ext cx="3831662" cy="640715"/>
      </dsp:txXfrm>
    </dsp:sp>
    <dsp:sp modelId="{F48D4603-20AB-3B49-AD02-8253AE76CC28}">
      <dsp:nvSpPr>
        <dsp:cNvPr id="0" name=""/>
        <dsp:cNvSpPr/>
      </dsp:nvSpPr>
      <dsp:spPr>
        <a:xfrm>
          <a:off x="387149" y="640715"/>
          <a:ext cx="3065330" cy="13882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40000"/>
                <a:satMod val="155000"/>
              </a:schemeClr>
            </a:gs>
            <a:gs pos="65000">
              <a:schemeClr val="accent5">
                <a:hueOff val="0"/>
                <a:satOff val="0"/>
                <a:lumOff val="0"/>
                <a:alphaOff val="0"/>
                <a:shade val="8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5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51435" rIns="6858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Предприятие ООО «СК Технология 2000»</a:t>
          </a:r>
          <a:endParaRPr lang="ru-RU" sz="2700" kern="1200" dirty="0"/>
        </a:p>
      </dsp:txBody>
      <dsp:txXfrm>
        <a:off x="427808" y="681374"/>
        <a:ext cx="2984012" cy="1306898"/>
      </dsp:txXfrm>
    </dsp:sp>
    <dsp:sp modelId="{1BCE96EB-25CB-6F42-BBC1-736BA975EDBF}">
      <dsp:nvSpPr>
        <dsp:cNvPr id="0" name=""/>
        <dsp:cNvSpPr/>
      </dsp:nvSpPr>
      <dsp:spPr>
        <a:xfrm>
          <a:off x="4123020" y="0"/>
          <a:ext cx="3831662" cy="2135717"/>
        </a:xfrm>
        <a:prstGeom prst="roundRect">
          <a:avLst>
            <a:gd name="adj" fmla="val 10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0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Предмет исследования</a:t>
          </a:r>
          <a:endParaRPr lang="ru-RU" sz="2600" kern="1200" dirty="0"/>
        </a:p>
      </dsp:txBody>
      <dsp:txXfrm>
        <a:off x="4123020" y="0"/>
        <a:ext cx="3831662" cy="640715"/>
      </dsp:txXfrm>
    </dsp:sp>
    <dsp:sp modelId="{B95AF692-539B-F145-B071-955DAEE911EE}">
      <dsp:nvSpPr>
        <dsp:cNvPr id="0" name=""/>
        <dsp:cNvSpPr/>
      </dsp:nvSpPr>
      <dsp:spPr>
        <a:xfrm>
          <a:off x="4506187" y="640715"/>
          <a:ext cx="3065330" cy="13882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40000"/>
                <a:satMod val="155000"/>
              </a:schemeClr>
            </a:gs>
            <a:gs pos="65000">
              <a:schemeClr val="accent5">
                <a:hueOff val="0"/>
                <a:satOff val="0"/>
                <a:lumOff val="0"/>
                <a:alphaOff val="0"/>
                <a:shade val="8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5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51435" rIns="6858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Процесс управления стоимостью</a:t>
          </a:r>
          <a:endParaRPr lang="ru-RU" sz="2700" kern="1200" dirty="0"/>
        </a:p>
      </dsp:txBody>
      <dsp:txXfrm>
        <a:off x="4546846" y="681374"/>
        <a:ext cx="2984012" cy="130689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A79DA2-CEAE-754D-A163-95CAEF483B9C}">
      <dsp:nvSpPr>
        <dsp:cNvPr id="0" name=""/>
        <dsp:cNvSpPr/>
      </dsp:nvSpPr>
      <dsp:spPr>
        <a:xfrm>
          <a:off x="0" y="86316"/>
          <a:ext cx="7958667" cy="86346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40000"/>
                <a:satMod val="155000"/>
              </a:schemeClr>
            </a:gs>
            <a:gs pos="65000">
              <a:schemeClr val="accent5">
                <a:hueOff val="0"/>
                <a:satOff val="0"/>
                <a:lumOff val="0"/>
                <a:alphaOff val="0"/>
                <a:shade val="8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5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/>
            <a:t>ЦЕЛЬ ИССЛЕДОВАНИЯ</a:t>
          </a:r>
          <a:endParaRPr lang="ru-RU" sz="3600" kern="1200" dirty="0"/>
        </a:p>
      </dsp:txBody>
      <dsp:txXfrm>
        <a:off x="42151" y="128467"/>
        <a:ext cx="7874365" cy="779158"/>
      </dsp:txXfrm>
    </dsp:sp>
    <dsp:sp modelId="{E6332698-E366-FD46-88DC-49856EACB017}">
      <dsp:nvSpPr>
        <dsp:cNvPr id="0" name=""/>
        <dsp:cNvSpPr/>
      </dsp:nvSpPr>
      <dsp:spPr>
        <a:xfrm>
          <a:off x="0" y="949776"/>
          <a:ext cx="7958667" cy="1266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2688" tIns="45720" rIns="256032" bIns="4572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kern="1200" dirty="0" smtClean="0"/>
            <a:t>разработка рекомендаций по совершенствованию процесса управления стоимостью ООО « СК Технология 2000»</a:t>
          </a:r>
          <a:endParaRPr lang="ru-RU" sz="2800" kern="1200" dirty="0"/>
        </a:p>
      </dsp:txBody>
      <dsp:txXfrm>
        <a:off x="0" y="949776"/>
        <a:ext cx="7958667" cy="12668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09DA15-F423-2B4B-B250-9E62B23E7557}">
      <dsp:nvSpPr>
        <dsp:cNvPr id="0" name=""/>
        <dsp:cNvSpPr/>
      </dsp:nvSpPr>
      <dsp:spPr>
        <a:xfrm>
          <a:off x="-4670968" y="-716058"/>
          <a:ext cx="5563850" cy="5563850"/>
        </a:xfrm>
        <a:prstGeom prst="blockArc">
          <a:avLst>
            <a:gd name="adj1" fmla="val 18900000"/>
            <a:gd name="adj2" fmla="val 2700000"/>
            <a:gd name="adj3" fmla="val 388"/>
          </a:avLst>
        </a:prstGeom>
        <a:noFill/>
        <a:ln w="6350" cap="rnd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0064C8-CC6C-CA4D-BE35-788BABC41197}">
      <dsp:nvSpPr>
        <dsp:cNvPr id="0" name=""/>
        <dsp:cNvSpPr/>
      </dsp:nvSpPr>
      <dsp:spPr>
        <a:xfrm>
          <a:off x="390797" y="258150"/>
          <a:ext cx="7630146" cy="516632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40000"/>
                <a:satMod val="155000"/>
              </a:schemeClr>
            </a:gs>
            <a:gs pos="65000">
              <a:schemeClr val="accent5">
                <a:hueOff val="0"/>
                <a:satOff val="0"/>
                <a:lumOff val="0"/>
                <a:alphaOff val="0"/>
                <a:shade val="8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5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0077" tIns="40640" rIns="40640" bIns="4064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представить краткую характеристику оцениваемого предприятия;</a:t>
          </a:r>
          <a:endParaRPr lang="ru-RU" sz="1600" kern="1200" dirty="0"/>
        </a:p>
      </dsp:txBody>
      <dsp:txXfrm>
        <a:off x="390797" y="258150"/>
        <a:ext cx="7630146" cy="516632"/>
      </dsp:txXfrm>
    </dsp:sp>
    <dsp:sp modelId="{B17134F4-F4C3-6644-AA55-DBE718FEDE7F}">
      <dsp:nvSpPr>
        <dsp:cNvPr id="0" name=""/>
        <dsp:cNvSpPr/>
      </dsp:nvSpPr>
      <dsp:spPr>
        <a:xfrm>
          <a:off x="67902" y="193571"/>
          <a:ext cx="645790" cy="6457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CE2633-025A-3C4F-8A3A-F873D17732B6}">
      <dsp:nvSpPr>
        <dsp:cNvPr id="0" name=""/>
        <dsp:cNvSpPr/>
      </dsp:nvSpPr>
      <dsp:spPr>
        <a:xfrm>
          <a:off x="761000" y="1032850"/>
          <a:ext cx="7259943" cy="516632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40000"/>
                <a:satMod val="155000"/>
              </a:schemeClr>
            </a:gs>
            <a:gs pos="65000">
              <a:schemeClr val="accent5">
                <a:hueOff val="0"/>
                <a:satOff val="0"/>
                <a:lumOff val="0"/>
                <a:alphaOff val="0"/>
                <a:shade val="8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5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0077" tIns="40640" rIns="40640" bIns="4064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/>
            <a:t>проанализировать финансовое состояние оцениваемого предприятия;</a:t>
          </a:r>
          <a:endParaRPr lang="ru-RU" sz="1600" kern="1200"/>
        </a:p>
      </dsp:txBody>
      <dsp:txXfrm>
        <a:off x="761000" y="1032850"/>
        <a:ext cx="7259943" cy="516632"/>
      </dsp:txXfrm>
    </dsp:sp>
    <dsp:sp modelId="{A18D2601-C713-4446-83A4-B305B11F4B4C}">
      <dsp:nvSpPr>
        <dsp:cNvPr id="0" name=""/>
        <dsp:cNvSpPr/>
      </dsp:nvSpPr>
      <dsp:spPr>
        <a:xfrm>
          <a:off x="438105" y="968271"/>
          <a:ext cx="645790" cy="6457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8C2EEB-E668-D546-A37D-708110082BC5}">
      <dsp:nvSpPr>
        <dsp:cNvPr id="0" name=""/>
        <dsp:cNvSpPr/>
      </dsp:nvSpPr>
      <dsp:spPr>
        <a:xfrm>
          <a:off x="874623" y="1807550"/>
          <a:ext cx="7146320" cy="516632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40000"/>
                <a:satMod val="155000"/>
              </a:schemeClr>
            </a:gs>
            <a:gs pos="65000">
              <a:schemeClr val="accent5">
                <a:hueOff val="0"/>
                <a:satOff val="0"/>
                <a:lumOff val="0"/>
                <a:alphaOff val="0"/>
                <a:shade val="8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5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0077" tIns="40640" rIns="40640" bIns="4064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/>
            <a:t>рассмотреть краткую характеристику внешней среды;</a:t>
          </a:r>
          <a:endParaRPr lang="ru-RU" sz="1600" kern="1200"/>
        </a:p>
      </dsp:txBody>
      <dsp:txXfrm>
        <a:off x="874623" y="1807550"/>
        <a:ext cx="7146320" cy="516632"/>
      </dsp:txXfrm>
    </dsp:sp>
    <dsp:sp modelId="{B4C6EFD3-F184-8B44-B818-B5CDD7FA7679}">
      <dsp:nvSpPr>
        <dsp:cNvPr id="0" name=""/>
        <dsp:cNvSpPr/>
      </dsp:nvSpPr>
      <dsp:spPr>
        <a:xfrm>
          <a:off x="551728" y="1742971"/>
          <a:ext cx="645790" cy="6457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9EE947-ED94-4843-9453-BAA758C4660E}">
      <dsp:nvSpPr>
        <dsp:cNvPr id="0" name=""/>
        <dsp:cNvSpPr/>
      </dsp:nvSpPr>
      <dsp:spPr>
        <a:xfrm>
          <a:off x="761000" y="2582251"/>
          <a:ext cx="7259943" cy="516632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40000"/>
                <a:satMod val="155000"/>
              </a:schemeClr>
            </a:gs>
            <a:gs pos="65000">
              <a:schemeClr val="accent5">
                <a:hueOff val="0"/>
                <a:satOff val="0"/>
                <a:lumOff val="0"/>
                <a:alphaOff val="0"/>
                <a:shade val="8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5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0077" tIns="40640" rIns="40640" bIns="4064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/>
            <a:t>определить рыночную стоимость оцениваемого предприятия;</a:t>
          </a:r>
          <a:endParaRPr lang="ru-RU" sz="1600" kern="1200"/>
        </a:p>
      </dsp:txBody>
      <dsp:txXfrm>
        <a:off x="761000" y="2582251"/>
        <a:ext cx="7259943" cy="516632"/>
      </dsp:txXfrm>
    </dsp:sp>
    <dsp:sp modelId="{7BBF1718-9337-DB4C-B210-F1EF5C56D805}">
      <dsp:nvSpPr>
        <dsp:cNvPr id="0" name=""/>
        <dsp:cNvSpPr/>
      </dsp:nvSpPr>
      <dsp:spPr>
        <a:xfrm>
          <a:off x="438105" y="2517672"/>
          <a:ext cx="645790" cy="6457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88E676-164F-E841-A89B-5A58B9C24882}">
      <dsp:nvSpPr>
        <dsp:cNvPr id="0" name=""/>
        <dsp:cNvSpPr/>
      </dsp:nvSpPr>
      <dsp:spPr>
        <a:xfrm>
          <a:off x="390797" y="3356951"/>
          <a:ext cx="7630146" cy="516632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40000"/>
                <a:satMod val="155000"/>
              </a:schemeClr>
            </a:gs>
            <a:gs pos="65000">
              <a:schemeClr val="accent5">
                <a:hueOff val="0"/>
                <a:satOff val="0"/>
                <a:lumOff val="0"/>
                <a:alphaOff val="0"/>
                <a:shade val="8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5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0077" tIns="40640" rIns="40640" bIns="4064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/>
            <a:t>определить пути повышения стоимости предприятия </a:t>
          </a:r>
          <a:endParaRPr lang="ru-RU" sz="1600" kern="1200"/>
        </a:p>
      </dsp:txBody>
      <dsp:txXfrm>
        <a:off x="390797" y="3356951"/>
        <a:ext cx="7630146" cy="516632"/>
      </dsp:txXfrm>
    </dsp:sp>
    <dsp:sp modelId="{9C8207C9-6177-9A4C-9DB6-3DD784F153CF}">
      <dsp:nvSpPr>
        <dsp:cNvPr id="0" name=""/>
        <dsp:cNvSpPr/>
      </dsp:nvSpPr>
      <dsp:spPr>
        <a:xfrm>
          <a:off x="67902" y="3292372"/>
          <a:ext cx="645790" cy="6457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DF8546-560C-284F-A0B1-BF032602BCB4}">
      <dsp:nvSpPr>
        <dsp:cNvPr id="0" name=""/>
        <dsp:cNvSpPr/>
      </dsp:nvSpPr>
      <dsp:spPr>
        <a:xfrm>
          <a:off x="245959" y="1297"/>
          <a:ext cx="2543625" cy="1526175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40000"/>
                <a:satMod val="155000"/>
              </a:schemeClr>
            </a:gs>
            <a:gs pos="65000">
              <a:schemeClr val="accent5">
                <a:hueOff val="0"/>
                <a:satOff val="0"/>
                <a:lumOff val="0"/>
                <a:alphaOff val="0"/>
                <a:shade val="8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5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Оценка мажоритарного пакета</a:t>
          </a:r>
          <a:endParaRPr lang="ru-RU" sz="2400" kern="1200" dirty="0"/>
        </a:p>
      </dsp:txBody>
      <dsp:txXfrm>
        <a:off x="245959" y="1297"/>
        <a:ext cx="2543625" cy="1526175"/>
      </dsp:txXfrm>
    </dsp:sp>
    <dsp:sp modelId="{4C4AE5A3-BA00-4542-AEDD-D25F1A9C7F4A}">
      <dsp:nvSpPr>
        <dsp:cNvPr id="0" name=""/>
        <dsp:cNvSpPr/>
      </dsp:nvSpPr>
      <dsp:spPr>
        <a:xfrm>
          <a:off x="3043947" y="1297"/>
          <a:ext cx="2543625" cy="1526175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40000"/>
                <a:satMod val="155000"/>
              </a:schemeClr>
            </a:gs>
            <a:gs pos="65000">
              <a:schemeClr val="accent5">
                <a:hueOff val="0"/>
                <a:satOff val="0"/>
                <a:lumOff val="0"/>
                <a:alphaOff val="0"/>
                <a:shade val="8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5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Оценка миноритарного пакета акций</a:t>
          </a:r>
          <a:endParaRPr lang="ru-RU" sz="2400" kern="1200" dirty="0"/>
        </a:p>
      </dsp:txBody>
      <dsp:txXfrm>
        <a:off x="3043947" y="1297"/>
        <a:ext cx="2543625" cy="1526175"/>
      </dsp:txXfrm>
    </dsp:sp>
    <dsp:sp modelId="{90C2DA8C-A458-8843-B674-EB57D695DE4F}">
      <dsp:nvSpPr>
        <dsp:cNvPr id="0" name=""/>
        <dsp:cNvSpPr/>
      </dsp:nvSpPr>
      <dsp:spPr>
        <a:xfrm>
          <a:off x="245959" y="1781835"/>
          <a:ext cx="2543625" cy="1526175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40000"/>
                <a:satMod val="155000"/>
              </a:schemeClr>
            </a:gs>
            <a:gs pos="65000">
              <a:schemeClr val="accent5">
                <a:hueOff val="0"/>
                <a:satOff val="0"/>
                <a:lumOff val="0"/>
                <a:alphaOff val="0"/>
                <a:shade val="8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5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Оценка имущества</a:t>
          </a:r>
          <a:endParaRPr lang="ru-RU" sz="2400" kern="1200" dirty="0"/>
        </a:p>
      </dsp:txBody>
      <dsp:txXfrm>
        <a:off x="245959" y="1781835"/>
        <a:ext cx="2543625" cy="1526175"/>
      </dsp:txXfrm>
    </dsp:sp>
    <dsp:sp modelId="{ADEBD908-FCE9-AA46-8EF5-A0D3BC4834E0}">
      <dsp:nvSpPr>
        <dsp:cNvPr id="0" name=""/>
        <dsp:cNvSpPr/>
      </dsp:nvSpPr>
      <dsp:spPr>
        <a:xfrm>
          <a:off x="3043947" y="1781835"/>
          <a:ext cx="2543625" cy="1526175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40000"/>
                <a:satMod val="155000"/>
              </a:schemeClr>
            </a:gs>
            <a:gs pos="65000">
              <a:schemeClr val="accent5">
                <a:hueOff val="0"/>
                <a:satOff val="0"/>
                <a:lumOff val="0"/>
                <a:alphaOff val="0"/>
                <a:shade val="8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5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Оценка акций</a:t>
          </a:r>
          <a:endParaRPr lang="ru-RU" sz="2400" kern="1200" dirty="0"/>
        </a:p>
      </dsp:txBody>
      <dsp:txXfrm>
        <a:off x="3043947" y="1781835"/>
        <a:ext cx="2543625" cy="152617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8791E0-D3CB-C942-A91F-4A0B580D374A}">
      <dsp:nvSpPr>
        <dsp:cNvPr id="0" name=""/>
        <dsp:cNvSpPr/>
      </dsp:nvSpPr>
      <dsp:spPr>
        <a:xfrm>
          <a:off x="1061245" y="0"/>
          <a:ext cx="3608914" cy="3608914"/>
        </a:xfrm>
        <a:prstGeom prst="triangl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40000"/>
                <a:satMod val="155000"/>
              </a:schemeClr>
            </a:gs>
            <a:gs pos="65000">
              <a:schemeClr val="accent5">
                <a:hueOff val="0"/>
                <a:satOff val="0"/>
                <a:lumOff val="0"/>
                <a:alphaOff val="0"/>
                <a:shade val="8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5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610BDB2-449A-1F49-8CDF-C447888284DB}">
      <dsp:nvSpPr>
        <dsp:cNvPr id="0" name=""/>
        <dsp:cNvSpPr/>
      </dsp:nvSpPr>
      <dsp:spPr>
        <a:xfrm>
          <a:off x="211671" y="362829"/>
          <a:ext cx="7653856" cy="85429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повышение квалификации кадров, прежде всего менеджеров предприятия</a:t>
          </a:r>
          <a:endParaRPr lang="ru-RU" sz="1600" kern="1200" dirty="0"/>
        </a:p>
      </dsp:txBody>
      <dsp:txXfrm>
        <a:off x="253374" y="404532"/>
        <a:ext cx="7570450" cy="770891"/>
      </dsp:txXfrm>
    </dsp:sp>
    <dsp:sp modelId="{55857735-F79F-1449-909A-AF32D1D3D88B}">
      <dsp:nvSpPr>
        <dsp:cNvPr id="0" name=""/>
        <dsp:cNvSpPr/>
      </dsp:nvSpPr>
      <dsp:spPr>
        <a:xfrm>
          <a:off x="228596" y="1323914"/>
          <a:ext cx="7620007" cy="85429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формирование адекватной состоянию дел кредитной политики в целях сокращения дебиторской задолженности при работе с потребителями</a:t>
          </a:r>
          <a:endParaRPr lang="ru-RU" sz="1500" kern="1200" dirty="0"/>
        </a:p>
      </dsp:txBody>
      <dsp:txXfrm>
        <a:off x="270299" y="1365617"/>
        <a:ext cx="7536601" cy="770891"/>
      </dsp:txXfrm>
    </dsp:sp>
    <dsp:sp modelId="{029C1113-0BD6-9E44-A6DA-E4D2590EB850}">
      <dsp:nvSpPr>
        <dsp:cNvPr id="0" name=""/>
        <dsp:cNvSpPr/>
      </dsp:nvSpPr>
      <dsp:spPr>
        <a:xfrm>
          <a:off x="194734" y="2284999"/>
          <a:ext cx="7687730" cy="85429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установить вознаграждения персонала в зависимости от эффективности мер по продажам и получению платежей </a:t>
          </a:r>
          <a:endParaRPr lang="ru-RU" sz="1400" kern="1200" dirty="0"/>
        </a:p>
      </dsp:txBody>
      <dsp:txXfrm>
        <a:off x="236437" y="2326702"/>
        <a:ext cx="7604324" cy="7708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EEED4D-B85E-B148-B7E2-8BDCD00D0B55}" type="datetimeFigureOut">
              <a:rPr lang="ru-RU" smtClean="0"/>
              <a:t>26.05.16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25E0B6-CCEF-1841-997A-5DE220CE2B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236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Актуальность темы обусловлена тем, что управление рыночной стоимостью предприятия способствует борьбе за выживание на конкурентном рынке, даёт реалистическое представление о потенциальных возможностях предприятия.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Процесс управления рыночной стоимостью  предприятий служит основанием для выработки её стратегии. Он выявляет альтернативные подходы и определяет, какой из них обеспечит компании максимальную эффективность, а, следовательно, и более высокую рыночную цену.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 развитием в РФ рыночных отношений расширяется сеть акционерных предприятий, частных производств и обществ и возникает проблема, заключающаяся в управлении рыночной стоимостью объектов собственности предпринимателей. С этими же проблемами сталкиваются собственники при акционировании своих предприятий, фирмы и банки на всех уровнях собственности – муниципальном, областном или более широком рынках сбыта продукции. Развитие системы страхования также диктует необходимость решения проблемы с оценкой стоимости действующих объектов и прочих прав собственности.</a:t>
            </a:r>
            <a:endParaRPr lang="ru-RU" dirty="0" smtClean="0">
              <a:effectLst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25E0B6-CCEF-1841-997A-5DE220CE2BB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8486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 оценкой бизнеса подразумевается целый комплекс задач, куда входит: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Оценка мажоритарного пакета. Самая востребованная задача, которая дает представление о стоимости компании, либо стоимости крупного пакета акций.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Оценка миноритарного пакета акций. Данная задача подразумевает оценку одной акции в составе пакета.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Оценка имущества. Основное внимание в данной задаче уделяется оценке активов компании – сооружениям, коммуникациям, транспорту, участкам земли, зданиям, оборудованию и т.д. Кроме этого важно провести анализ финансовых потоков предприятия.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Оценка акций. Данная задача сводится к анализу состояния рынка, котировок, а также к определению ставки дисконта.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25E0B6-CCEF-1841-997A-5DE220CE2BB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59783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Комплекс мероприятий по оптимизации финансовой политики задолженностью включает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повышение квалификации кадров, прежде всего менеджеров предприятия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формирование адекватной состоянию дел кредитной политики в целях сокращения дебиторской задолженности при работе с потребителями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установить вознаграждения персонала в зависимости от эффективности мер по продажам и получению платежей</a:t>
            </a:r>
            <a:r>
              <a:rPr lang="ru-RU" dirty="0" smtClean="0">
                <a:effectLst/>
              </a:rPr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25E0B6-CCEF-1841-997A-5DE220CE2BB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97961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Мы видим после внедрения мероприятий рост прибыли составил 109%.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Таким образом, меры оптимизации финансовой политики обеспечивают предприятию дополнительную прибыль, тем самым обеспечивая рост финансовых показателей.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25E0B6-CCEF-1841-997A-5DE220CE2BB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4724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9144000" cy="5143500"/>
            <a:chOff x="0" y="0"/>
            <a:chExt cx="9144000" cy="6858000"/>
          </a:xfrm>
        </p:grpSpPr>
        <p:pic>
          <p:nvPicPr>
            <p:cNvPr id="7" name="Rectangle 6"/>
            <p:cNvPicPr>
              <a:picLocks noChangeAspect="1"/>
            </p:cNvPicPr>
            <p:nvPr/>
          </p:nvPicPr>
          <p:blipFill>
            <a:blip r:embed="rId2">
              <a:duotone>
                <a:schemeClr val="accent3"/>
                <a:srgbClr val="FFFFFF"/>
              </a:duotone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" name="Rectangle 15"/>
            <p:cNvSpPr/>
            <p:nvPr userDrawn="1"/>
          </p:nvSpPr>
          <p:spPr>
            <a:xfrm>
              <a:off x="0" y="5184648"/>
              <a:ext cx="9144000" cy="1673352"/>
            </a:xfrm>
            <a:prstGeom prst="rect">
              <a:avLst/>
            </a:prstGeom>
            <a:gradFill flip="none" rotWithShape="1">
              <a:gsLst>
                <a:gs pos="39000">
                  <a:schemeClr val="accent5">
                    <a:alpha val="40000"/>
                  </a:schemeClr>
                </a:gs>
                <a:gs pos="0">
                  <a:schemeClr val="accent5">
                    <a:alpha val="90000"/>
                  </a:schemeClr>
                </a:gs>
                <a:gs pos="100000">
                  <a:schemeClr val="accent3">
                    <a:alpha val="40000"/>
                  </a:schemeClr>
                </a:gs>
              </a:gsLst>
              <a:lin ang="0" scaled="1"/>
              <a:tileRect/>
            </a:gra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0" y="5257800"/>
              <a:ext cx="9144000" cy="1600200"/>
            </a:xfrm>
            <a:prstGeom prst="rect">
              <a:avLst/>
            </a:prstGeom>
            <a:gradFill flip="none" rotWithShape="1">
              <a:gsLst>
                <a:gs pos="39000">
                  <a:schemeClr val="accent5">
                    <a:alpha val="25000"/>
                  </a:schemeClr>
                </a:gs>
                <a:gs pos="100000">
                  <a:schemeClr val="accent3">
                    <a:alpha val="25000"/>
                  </a:schemeClr>
                </a:gs>
              </a:gsLst>
              <a:lin ang="0" scaled="1"/>
              <a:tileRect/>
            </a:gra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0" y="3352801"/>
              <a:ext cx="9144000" cy="1827567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16200000" scaled="1"/>
              <a:tileRect/>
            </a:gra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0" y="5181600"/>
              <a:ext cx="9144000" cy="1588"/>
            </a:xfrm>
            <a:prstGeom prst="line">
              <a:avLst/>
            </a:prstGeom>
            <a:ln w="28575" cap="flat" cmpd="sng" algn="ctr">
              <a:solidFill>
                <a:schemeClr val="bg1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455676" y="2529773"/>
            <a:ext cx="8229600" cy="1532763"/>
          </a:xfrm>
          <a:noFill/>
        </p:spPr>
        <p:txBody>
          <a:bodyPr anchor="b" anchorCtr="0">
            <a:norm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7000" kern="100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13" name="Subtitle 12"/>
          <p:cNvSpPr>
            <a:spLocks noGrp="1"/>
          </p:cNvSpPr>
          <p:nvPr>
            <p:ph type="subTitle" idx="1"/>
          </p:nvPr>
        </p:nvSpPr>
        <p:spPr>
          <a:xfrm>
            <a:off x="566801" y="4071939"/>
            <a:ext cx="8129524" cy="568138"/>
          </a:xfrm>
        </p:spPr>
        <p:txBody>
          <a:bodyPr/>
          <a:lstStyle>
            <a:lvl1pPr marL="0" indent="0" algn="l">
              <a:buNone/>
              <a:defRPr sz="1600" kern="100" cap="all" spc="100" baseline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Образец подзаголовка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533400" y="342900"/>
            <a:ext cx="8077200" cy="806570"/>
          </a:xfrm>
        </p:spPr>
        <p:txBody>
          <a:bodyPr/>
          <a:lstStyle/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D5E79-1DEC-5C44-ADE6-DC6CF3D2F351}" type="datetimeFigureOut">
              <a:rPr lang="ru-RU" smtClean="0"/>
              <a:t>26.05.16</a:t>
            </a:fld>
            <a:endParaRPr lang="ru-RU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6BE62-AD4D-F64A-9B47-0CD536A5E9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9144000" cy="5143500"/>
            <a:chOff x="0" y="0"/>
            <a:chExt cx="9144000" cy="6858000"/>
          </a:xfrm>
        </p:grpSpPr>
        <p:pic>
          <p:nvPicPr>
            <p:cNvPr id="7" name="Rectangle 6"/>
            <p:cNvPicPr>
              <a:picLocks noChangeAspect="1"/>
            </p:cNvPicPr>
            <p:nvPr/>
          </p:nvPicPr>
          <p:blipFill>
            <a:blip r:embed="rId2">
              <a:duotone>
                <a:schemeClr val="accent3"/>
                <a:srgbClr val="FFFFFF"/>
              </a:duotone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" name="Rectangle 8"/>
            <p:cNvSpPr/>
            <p:nvPr userDrawn="1"/>
          </p:nvSpPr>
          <p:spPr>
            <a:xfrm>
              <a:off x="0" y="342900"/>
              <a:ext cx="9144000" cy="6172200"/>
            </a:xfrm>
            <a:prstGeom prst="rect">
              <a:avLst/>
            </a:prstGeom>
            <a:gradFill flip="none" rotWithShape="1">
              <a:gsLst>
                <a:gs pos="39000">
                  <a:schemeClr val="accent5">
                    <a:alpha val="40000"/>
                  </a:schemeClr>
                </a:gs>
                <a:gs pos="0">
                  <a:schemeClr val="accent5">
                    <a:alpha val="90000"/>
                  </a:schemeClr>
                </a:gs>
                <a:gs pos="100000">
                  <a:schemeClr val="accent3">
                    <a:alpha val="40000"/>
                  </a:schemeClr>
                </a:gs>
              </a:gsLst>
              <a:lin ang="0" scaled="1"/>
              <a:tileRect/>
            </a:gra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0" y="457200"/>
              <a:ext cx="9144000" cy="5943600"/>
            </a:xfrm>
            <a:prstGeom prst="rect">
              <a:avLst/>
            </a:prstGeom>
            <a:gradFill flip="none" rotWithShape="1">
              <a:gsLst>
                <a:gs pos="39000">
                  <a:schemeClr val="accent5">
                    <a:alpha val="25000"/>
                  </a:schemeClr>
                </a:gs>
                <a:gs pos="100000">
                  <a:schemeClr val="accent3">
                    <a:alpha val="25000"/>
                  </a:schemeClr>
                </a:gs>
              </a:gsLst>
              <a:lin ang="0" scaled="1"/>
              <a:tileRect/>
            </a:gra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0" y="341312"/>
              <a:ext cx="9144000" cy="1588"/>
            </a:xfrm>
            <a:prstGeom prst="line">
              <a:avLst/>
            </a:prstGeom>
            <a:ln w="28575" cap="flat" cmpd="sng" algn="ctr">
              <a:solidFill>
                <a:schemeClr val="bg1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6505575"/>
              <a:ext cx="9144000" cy="1588"/>
            </a:xfrm>
            <a:prstGeom prst="line">
              <a:avLst/>
            </a:prstGeom>
            <a:ln w="28575" cap="flat" cmpd="sng" algn="ctr">
              <a:solidFill>
                <a:schemeClr val="bg1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533403" y="2971802"/>
            <a:ext cx="8153399" cy="1028699"/>
          </a:xfrm>
        </p:spPr>
        <p:txBody>
          <a:bodyPr anchor="b" anchorCtr="0"/>
          <a:lstStyle>
            <a:lvl1pPr algn="l">
              <a:defRPr sz="4000" b="0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557276" y="4079083"/>
            <a:ext cx="8129524" cy="678656"/>
          </a:xfrm>
        </p:spPr>
        <p:txBody>
          <a:bodyPr anchor="t" anchorCtr="0"/>
          <a:lstStyle>
            <a:lvl1pPr marL="0" indent="0">
              <a:buNone/>
              <a:defRPr sz="1400" cap="all" spc="100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533400" y="1200151"/>
            <a:ext cx="3962400" cy="3314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3962400" cy="3314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D5E79-1DEC-5C44-ADE6-DC6CF3D2F351}" type="datetimeFigureOut">
              <a:rPr lang="ru-RU" smtClean="0"/>
              <a:t>26.05.16</a:t>
            </a:fld>
            <a:endParaRPr lang="ru-RU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6BE62-AD4D-F64A-9B47-0CD536A5E9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533400" y="1200151"/>
            <a:ext cx="3963988" cy="43100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533400" y="1631158"/>
            <a:ext cx="3963988" cy="288369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4645027" y="1200151"/>
            <a:ext cx="3965574" cy="43100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4645027" y="1631158"/>
            <a:ext cx="3965574" cy="288369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D5E79-1DEC-5C44-ADE6-DC6CF3D2F351}" type="datetimeFigureOut">
              <a:rPr lang="ru-RU" smtClean="0"/>
              <a:t>26.05.16</a:t>
            </a:fld>
            <a:endParaRPr lang="ru-RU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6BE62-AD4D-F64A-9B47-0CD536A5E9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D5E79-1DEC-5C44-ADE6-DC6CF3D2F351}" type="datetimeFigureOut">
              <a:rPr lang="ru-RU" smtClean="0"/>
              <a:t>26.05.16</a:t>
            </a:fld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6BE62-AD4D-F64A-9B47-0CD536A5E9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533400" y="342900"/>
            <a:ext cx="2932114" cy="726281"/>
          </a:xfrm>
        </p:spPr>
        <p:txBody>
          <a:bodyPr anchor="b"/>
          <a:lstStyle>
            <a:lvl1pPr algn="l">
              <a:defRPr sz="2000" b="1">
                <a:latin typeface="+mn-lt"/>
              </a:defRPr>
            </a:lvl1pPr>
          </a:lstStyle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3575050" y="342900"/>
            <a:ext cx="5035550" cy="41719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533400" y="1076326"/>
            <a:ext cx="2932114" cy="34385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D5E79-1DEC-5C44-ADE6-DC6CF3D2F351}" type="datetimeFigureOut">
              <a:rPr lang="ru-RU" smtClean="0"/>
              <a:t>26.05.16</a:t>
            </a:fld>
            <a:endParaRPr lang="ru-RU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6BE62-AD4D-F64A-9B47-0CD536A5E9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>
                <a:latin typeface="+mn-lt"/>
              </a:defRPr>
            </a:lvl1pPr>
          </a:lstStyle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4893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D5E79-1DEC-5C44-ADE6-DC6CF3D2F351}" type="datetimeFigureOut">
              <a:rPr lang="ru-RU" smtClean="0"/>
              <a:t>26.05.16</a:t>
            </a:fld>
            <a:endParaRPr lang="ru-RU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6BE62-AD4D-F64A-9B47-0CD536A5E9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1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Rectangle 18"/>
          <p:cNvPicPr>
            <a:picLocks noChangeAspect="1"/>
          </p:cNvPicPr>
          <p:nvPr/>
        </p:nvPicPr>
        <p:blipFill>
          <a:blip r:embed="rId11">
            <a:duotone>
              <a:schemeClr val="accent3"/>
              <a:srgbClr val="FFFFFF"/>
            </a:duotone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0" name="Group 19"/>
          <p:cNvGrpSpPr/>
          <p:nvPr/>
        </p:nvGrpSpPr>
        <p:grpSpPr>
          <a:xfrm>
            <a:off x="304800" y="0"/>
            <a:ext cx="8534400" cy="5145488"/>
            <a:chOff x="304800" y="0"/>
            <a:chExt cx="8534400" cy="6860650"/>
          </a:xfrm>
        </p:grpSpPr>
        <p:sp>
          <p:nvSpPr>
            <p:cNvPr id="21" name="Rectangle 20"/>
            <p:cNvSpPr/>
            <p:nvPr userDrawn="1"/>
          </p:nvSpPr>
          <p:spPr>
            <a:xfrm>
              <a:off x="457200" y="0"/>
              <a:ext cx="8229600" cy="64770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10800000" scaled="1"/>
              <a:tileRect/>
            </a:gradFill>
            <a:ln w="25400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 userDrawn="1"/>
          </p:nvSpPr>
          <p:spPr>
            <a:xfrm flipH="1">
              <a:off x="457200" y="381000"/>
              <a:ext cx="8229600" cy="64770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10800000" scaled="1"/>
              <a:tileRect/>
            </a:gradFill>
            <a:ln w="25400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 userDrawn="1"/>
          </p:nvSpPr>
          <p:spPr>
            <a:xfrm>
              <a:off x="8686800" y="0"/>
              <a:ext cx="152400" cy="6477000"/>
            </a:xfrm>
            <a:prstGeom prst="rect">
              <a:avLst/>
            </a:prstGeom>
            <a:solidFill>
              <a:schemeClr val="accent5"/>
            </a:solidFill>
            <a:ln w="25400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 userDrawn="1"/>
          </p:nvSpPr>
          <p:spPr>
            <a:xfrm>
              <a:off x="304800" y="383650"/>
              <a:ext cx="152400" cy="6477000"/>
            </a:xfrm>
            <a:prstGeom prst="rect">
              <a:avLst/>
            </a:prstGeom>
            <a:solidFill>
              <a:schemeClr val="accent5"/>
            </a:solidFill>
            <a:ln w="25400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 userDrawn="1"/>
          </p:nvSpPr>
          <p:spPr>
            <a:xfrm>
              <a:off x="457200" y="6477000"/>
              <a:ext cx="8382000" cy="76200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65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10800000" scaled="1"/>
            </a:gradFill>
            <a:ln w="25400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 userDrawn="1"/>
          </p:nvSpPr>
          <p:spPr>
            <a:xfrm flipH="1">
              <a:off x="304800" y="310738"/>
              <a:ext cx="8382000" cy="76200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65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10800000" scaled="1"/>
            </a:gradFill>
            <a:ln w="25400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342900"/>
            <a:ext cx="8077200" cy="806570"/>
          </a:xfrm>
          <a:prstGeom prst="rect">
            <a:avLst/>
          </a:prstGeom>
        </p:spPr>
        <p:txBody>
          <a:bodyPr vert="horz" rtlCol="0" anchor="b" anchorCtr="0">
            <a:normAutofit/>
          </a:bodyPr>
          <a:lstStyle/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200153"/>
            <a:ext cx="8077200" cy="3309308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3400" y="4578470"/>
            <a:ext cx="2133600" cy="273844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000">
                <a:solidFill>
                  <a:schemeClr val="tx2"/>
                </a:solidFill>
                <a:latin typeface="+mj-lt"/>
              </a:defRPr>
            </a:lvl1pPr>
          </a:lstStyle>
          <a:p>
            <a:fld id="{85FD5E79-1DEC-5C44-ADE6-DC6CF3D2F351}" type="datetimeFigureOut">
              <a:rPr lang="ru-RU" smtClean="0"/>
              <a:t>26.05.16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578470"/>
            <a:ext cx="2895600" cy="273844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000">
                <a:solidFill>
                  <a:schemeClr val="tx2"/>
                </a:solidFill>
                <a:latin typeface="+mj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77000" y="4578470"/>
            <a:ext cx="2133600" cy="273844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000">
                <a:solidFill>
                  <a:schemeClr val="tx2"/>
                </a:solidFill>
                <a:latin typeface="+mj-lt"/>
              </a:defRPr>
            </a:lvl1pPr>
          </a:lstStyle>
          <a:p>
            <a:fld id="{3BD6BE62-AD4D-F64A-9B47-0CD536A5E9E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7" Type="http://schemas.openxmlformats.org/officeDocument/2006/relationships/diagramData" Target="../diagrams/data3.xml"/><Relationship Id="rId8" Type="http://schemas.openxmlformats.org/officeDocument/2006/relationships/diagramLayout" Target="../diagrams/layout3.xml"/><Relationship Id="rId9" Type="http://schemas.openxmlformats.org/officeDocument/2006/relationships/diagramQuickStyle" Target="../diagrams/quickStyle3.xml"/><Relationship Id="rId10" Type="http://schemas.openxmlformats.org/officeDocument/2006/relationships/diagramColors" Target="../diagrams/colors3.xml"/><Relationship Id="rId11" Type="http://schemas.microsoft.com/office/2007/relationships/diagramDrawing" Target="../diagrams/drawing3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4" Type="http://schemas.openxmlformats.org/officeDocument/2006/relationships/diagramLayout" Target="../diagrams/layout5.xml"/><Relationship Id="rId5" Type="http://schemas.openxmlformats.org/officeDocument/2006/relationships/diagramQuickStyle" Target="../diagrams/quickStyle5.xml"/><Relationship Id="rId6" Type="http://schemas.openxmlformats.org/officeDocument/2006/relationships/diagramColors" Target="../diagrams/colors5.xml"/><Relationship Id="rId7" Type="http://schemas.microsoft.com/office/2007/relationships/diagramDrawing" Target="../diagrams/drawing5.xml"/><Relationship Id="rId8" Type="http://schemas.openxmlformats.org/officeDocument/2006/relationships/image" Target="../media/image3.png"/><Relationship Id="rId9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4" Type="http://schemas.openxmlformats.org/officeDocument/2006/relationships/diagramLayout" Target="../diagrams/layout6.xml"/><Relationship Id="rId5" Type="http://schemas.openxmlformats.org/officeDocument/2006/relationships/diagramQuickStyle" Target="../diagrams/quickStyle6.xml"/><Relationship Id="rId6" Type="http://schemas.openxmlformats.org/officeDocument/2006/relationships/diagramColors" Target="../diagrams/colors6.xml"/><Relationship Id="rId7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chart" Target="../charts/char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287867" y="1852440"/>
            <a:ext cx="8440208" cy="15327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600" b="1" dirty="0" smtClean="0"/>
              <a:t>ВЫПУСКНАЯ КВАЛИФИКАЦИОННАЯ РАБОТА</a:t>
            </a:r>
            <a:br>
              <a:rPr lang="ru-RU" sz="2600" b="1" dirty="0" smtClean="0"/>
            </a:br>
            <a:r>
              <a:rPr lang="ru-RU" sz="2600" b="1" dirty="0" smtClean="0"/>
              <a:t/>
            </a:r>
            <a:br>
              <a:rPr lang="ru-RU" sz="2600" b="1" dirty="0" smtClean="0"/>
            </a:br>
            <a:r>
              <a:rPr lang="ru-RU" sz="3400" b="1" dirty="0" smtClean="0"/>
              <a:t>Управление стоимостью </a:t>
            </a:r>
            <a:br>
              <a:rPr lang="ru-RU" sz="3400" b="1" dirty="0" smtClean="0"/>
            </a:br>
            <a:r>
              <a:rPr lang="ru-RU" sz="3400" b="1" dirty="0" smtClean="0"/>
              <a:t>ООО «СК Технология 2000» (г. Москва)</a:t>
            </a:r>
            <a:endParaRPr lang="ru-RU" sz="3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7867" y="189290"/>
            <a:ext cx="840845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МИНИСТЕРСТВО ОБРАЗОВАНИЯ И НАУКИ </a:t>
            </a:r>
            <a:r>
              <a:rPr lang="ru-RU" sz="1600" b="1" dirty="0" smtClean="0"/>
              <a:t> РОССИЙСКОЙ </a:t>
            </a:r>
            <a:r>
              <a:rPr lang="ru-RU" sz="1600" b="1" dirty="0"/>
              <a:t>ФЕДЕРАЦИИ</a:t>
            </a:r>
          </a:p>
          <a:p>
            <a:pPr algn="ctr"/>
            <a:r>
              <a:rPr lang="ru-RU" sz="1600" b="1" dirty="0"/>
              <a:t>Федеральное государственное бюджетное образовательное </a:t>
            </a:r>
            <a:r>
              <a:rPr lang="ru-RU" sz="1600" b="1" dirty="0" smtClean="0"/>
              <a:t>учреждение </a:t>
            </a:r>
          </a:p>
          <a:p>
            <a:pPr algn="ctr"/>
            <a:r>
              <a:rPr lang="ru-RU" sz="1600" b="1" dirty="0" smtClean="0"/>
              <a:t>высшего </a:t>
            </a:r>
            <a:r>
              <a:rPr lang="ru-RU" sz="1600" b="1" dirty="0"/>
              <a:t>образования</a:t>
            </a:r>
          </a:p>
          <a:p>
            <a:pPr algn="ctr"/>
            <a:r>
              <a:rPr lang="ru-RU" sz="1600" b="1" dirty="0"/>
              <a:t>«ТЮМЕНСКИЙ ГОСУДАРСТВЕННЫЙ УНИВЕРСИТЕТ</a:t>
            </a:r>
            <a:r>
              <a:rPr lang="ru-RU" sz="1600" b="1" dirty="0" smtClean="0"/>
              <a:t>» </a:t>
            </a:r>
          </a:p>
          <a:p>
            <a:pPr algn="ctr"/>
            <a:r>
              <a:rPr lang="ru-RU" sz="1600" b="1" dirty="0" smtClean="0"/>
              <a:t>ИНСТИТУТ </a:t>
            </a:r>
            <a:r>
              <a:rPr lang="ru-RU" sz="1600" b="1" dirty="0"/>
              <a:t>ДИСТАНЦИОННОГО ОБРАЗОВАНИЯ</a:t>
            </a:r>
          </a:p>
        </p:txBody>
      </p:sp>
      <p:sp>
        <p:nvSpPr>
          <p:cNvPr id="6" name="Название 1"/>
          <p:cNvSpPr txBox="1">
            <a:spLocks/>
          </p:cNvSpPr>
          <p:nvPr/>
        </p:nvSpPr>
        <p:spPr>
          <a:xfrm>
            <a:off x="466725" y="3996266"/>
            <a:ext cx="8440208" cy="1147233"/>
          </a:xfrm>
          <a:prstGeom prst="rect">
            <a:avLst/>
          </a:prstGeom>
          <a:noFill/>
        </p:spPr>
        <p:txBody>
          <a:bodyPr vert="horz" rtlCol="0" anchor="b" anchorCtr="0">
            <a:normAutofit lnSpcReduction="10000"/>
          </a:bodyPr>
          <a:lstStyle>
            <a:lvl1pPr algn="l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7000" kern="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b="1" dirty="0" smtClean="0">
                <a:solidFill>
                  <a:schemeClr val="bg1"/>
                </a:solidFill>
              </a:rPr>
              <a:t>Выполнил: Лапина Ю. П.</a:t>
            </a:r>
          </a:p>
          <a:p>
            <a:r>
              <a:rPr lang="ru-RU" sz="2000" b="1" dirty="0" smtClean="0">
                <a:solidFill>
                  <a:schemeClr val="bg1"/>
                </a:solidFill>
              </a:rPr>
              <a:t>Научный руководитель: д.э.н., доцент Казанцева С.М.</a:t>
            </a:r>
          </a:p>
          <a:p>
            <a:endParaRPr lang="ru-RU" sz="20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Тюмень, 2016</a:t>
            </a:r>
            <a:endParaRPr lang="ru-RU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52169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000" dirty="0" smtClean="0"/>
              <a:t>Благодарю за внимание</a:t>
            </a:r>
            <a:endParaRPr lang="ru-RU" sz="5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Готова ответить на ваши вопросы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8451323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Актуальность темы исследования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729474"/>
              </p:ext>
            </p:extLst>
          </p:nvPr>
        </p:nvGraphicFramePr>
        <p:xfrm>
          <a:off x="533400" y="1200152"/>
          <a:ext cx="8077200" cy="36258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113676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xmlns:p14="http://schemas.microsoft.com/office/powerpoint/2010/main" spd="slow">
        <p:blinds dir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339200226"/>
              </p:ext>
            </p:extLst>
          </p:nvPr>
        </p:nvGraphicFramePr>
        <p:xfrm>
          <a:off x="609599" y="353482"/>
          <a:ext cx="7958667" cy="21357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4015454733"/>
              </p:ext>
            </p:extLst>
          </p:nvPr>
        </p:nvGraphicFramePr>
        <p:xfrm>
          <a:off x="609598" y="2641600"/>
          <a:ext cx="7958667" cy="23029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9239477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xmlns:p14="http://schemas.microsoft.com/office/powerpoint/2010/main" spd="slow">
        <p:checker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533400" y="190500"/>
            <a:ext cx="8077200" cy="806570"/>
          </a:xfrm>
        </p:spPr>
        <p:txBody>
          <a:bodyPr/>
          <a:lstStyle/>
          <a:p>
            <a:r>
              <a:rPr lang="ru-RU" b="1" dirty="0" smtClean="0"/>
              <a:t>Задачи исследования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3936461"/>
              </p:ext>
            </p:extLst>
          </p:nvPr>
        </p:nvGraphicFramePr>
        <p:xfrm>
          <a:off x="533400" y="829733"/>
          <a:ext cx="8077200" cy="41317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58700233"/>
      </p:ext>
    </p:extLst>
  </p:cSld>
  <p:clrMapOvr>
    <a:masterClrMapping/>
  </p:clrMapOvr>
  <p:transition xmlns:p14="http://schemas.microsoft.com/office/powerpoint/2010/main" spd="slow">
    <p:cover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 smtClean="0"/>
              <a:t>Организационная структура </a:t>
            </a:r>
            <a:br>
              <a:rPr lang="ru-RU" sz="2800" b="1" dirty="0" smtClean="0"/>
            </a:br>
            <a:r>
              <a:rPr lang="ru-RU" sz="2800" b="1" dirty="0" smtClean="0"/>
              <a:t>ООО «СК Технология 2000»</a:t>
            </a:r>
            <a:endParaRPr lang="ru-RU" sz="2800" b="1" dirty="0"/>
          </a:p>
        </p:txBody>
      </p:sp>
      <p:pic>
        <p:nvPicPr>
          <p:cNvPr id="3" name="Изображение 2" descr="Снимок экрана 2016-05-26 в 23.16.30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63" t="4860"/>
          <a:stretch/>
        </p:blipFill>
        <p:spPr>
          <a:xfrm>
            <a:off x="1092200" y="1149470"/>
            <a:ext cx="7188200" cy="372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830289"/>
      </p:ext>
    </p:extLst>
  </p:cSld>
  <p:clrMapOvr>
    <a:masterClrMapping/>
  </p:clrMapOvr>
  <p:transition xmlns:p14="http://schemas.microsoft.com/office/powerpoint/2010/main" spd="slow">
    <p:wheel spokes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600" b="1" dirty="0"/>
              <a:t>Под оценкой бизнеса подразумевается целый комплекс задач, куда </a:t>
            </a:r>
            <a:r>
              <a:rPr lang="ru-RU" sz="2600" b="1" dirty="0" smtClean="0"/>
              <a:t>входит: </a:t>
            </a:r>
            <a:endParaRPr lang="ru-RU" sz="26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4851248"/>
              </p:ext>
            </p:extLst>
          </p:nvPr>
        </p:nvGraphicFramePr>
        <p:xfrm>
          <a:off x="533400" y="1200153"/>
          <a:ext cx="5833533" cy="33093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Изображение 5" descr="люди_бизнесмен.jpg"/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9376" b="91662" l="58128" r="9562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6330" t="18910" b="7026"/>
          <a:stretch/>
        </p:blipFill>
        <p:spPr>
          <a:xfrm>
            <a:off x="6366933" y="972638"/>
            <a:ext cx="2246188" cy="380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7591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b="1" dirty="0"/>
              <a:t>Комплекс мероприятий по оптимизации финансовой политики задолженностью включает</a:t>
            </a:r>
            <a:r>
              <a:rPr lang="ru-RU" sz="2400" b="1" dirty="0"/>
              <a:t> 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0137702"/>
              </p:ext>
            </p:extLst>
          </p:nvPr>
        </p:nvGraphicFramePr>
        <p:xfrm>
          <a:off x="533400" y="1200153"/>
          <a:ext cx="8077200" cy="36089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380853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48791E0-D3CB-C942-A91F-4A0B580D37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F48791E0-D3CB-C942-A91F-4A0B580D37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F48791E0-D3CB-C942-A91F-4A0B580D37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610BDB2-449A-1F49-8CDF-C447888284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graphicEl>
                                              <a:dgm id="{9610BDB2-449A-1F49-8CDF-C447888284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9610BDB2-449A-1F49-8CDF-C447888284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5857735-F79F-1449-909A-AF32D1D3D8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55857735-F79F-1449-909A-AF32D1D3D8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55857735-F79F-1449-909A-AF32D1D3D8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29C1113-0BD6-9E44-A6DA-E4D2590EB8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graphicEl>
                                              <a:dgm id="{029C1113-0BD6-9E44-A6DA-E4D2590EB8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graphicEl>
                                              <a:dgm id="{029C1113-0BD6-9E44-A6DA-E4D2590EB8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000" b="1" dirty="0" smtClean="0"/>
              <a:t>Динамика прибыли предприятия ДО и ПОСЛЕ внедрения</a:t>
            </a:r>
            <a:endParaRPr lang="ru-RU" sz="3000" b="1" dirty="0"/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6156964"/>
              </p:ext>
            </p:extLst>
          </p:nvPr>
        </p:nvGraphicFramePr>
        <p:xfrm>
          <a:off x="689093" y="1338157"/>
          <a:ext cx="7692907" cy="3369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963833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000" b="1" dirty="0" smtClean="0"/>
              <a:t>Изменение стоимости компании</a:t>
            </a:r>
            <a:endParaRPr lang="ru-RU" sz="3000" b="1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876363747"/>
              </p:ext>
            </p:extLst>
          </p:nvPr>
        </p:nvGraphicFramePr>
        <p:xfrm>
          <a:off x="603491" y="1200149"/>
          <a:ext cx="7908839" cy="35414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043966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Business Plan">
      <a:dk1>
        <a:sysClr val="windowText" lastClr="000000"/>
      </a:dk1>
      <a:lt1>
        <a:sysClr val="window" lastClr="FFFFFF"/>
      </a:lt1>
      <a:dk2>
        <a:srgbClr val="284E6A"/>
      </a:dk2>
      <a:lt2>
        <a:srgbClr val="EFE3C4"/>
      </a:lt2>
      <a:accent1>
        <a:srgbClr val="646F4D"/>
      </a:accent1>
      <a:accent2>
        <a:srgbClr val="934721"/>
      </a:accent2>
      <a:accent3>
        <a:srgbClr val="A46721"/>
      </a:accent3>
      <a:accent4>
        <a:srgbClr val="655E6D"/>
      </a:accent4>
      <a:accent5>
        <a:srgbClr val="3A5F7B"/>
      </a:accent5>
      <a:accent6>
        <a:srgbClr val="665E45"/>
      </a:accent6>
      <a:hlink>
        <a:srgbClr val="64A2C8"/>
      </a:hlink>
      <a:folHlink>
        <a:srgbClr val="9BA967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Бизнес план.potx</Template>
  <TotalTime>43</TotalTime>
  <Words>558</Words>
  <Application>Microsoft Macintosh PowerPoint</Application>
  <PresentationFormat>Экран (16:9)</PresentationFormat>
  <Paragraphs>62</Paragraphs>
  <Slides>10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ВЫПУСКНАЯ КВАЛИФИКАЦИОННАЯ РАБОТА  Управление стоимостью  ООО «СК Технология 2000» (г. Москва)</vt:lpstr>
      <vt:lpstr>Актуальность темы исследования</vt:lpstr>
      <vt:lpstr>Презентация PowerPoint</vt:lpstr>
      <vt:lpstr>Задачи исследования</vt:lpstr>
      <vt:lpstr>Организационная структура  ООО «СК Технология 2000»</vt:lpstr>
      <vt:lpstr>Под оценкой бизнеса подразумевается целый комплекс задач, куда входит: </vt:lpstr>
      <vt:lpstr>Комплекс мероприятий по оптимизации финансовой политики задолженностью включает </vt:lpstr>
      <vt:lpstr>Динамика прибыли предприятия ДО и ПОСЛЕ внедрения</vt:lpstr>
      <vt:lpstr>Изменение стоимости компании</vt:lpstr>
      <vt:lpstr>Благодарю за внимание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ВЫПУСКНАЯ КВАЛИФИКАЦИОННАЯ РАБОТА  Управление стоимостью ООО «СК Технология 2000» (г. Москва)</dc:title>
  <dc:creator>iport</dc:creator>
  <cp:lastModifiedBy>iport</cp:lastModifiedBy>
  <cp:revision>26</cp:revision>
  <dcterms:created xsi:type="dcterms:W3CDTF">2016-05-26T18:45:16Z</dcterms:created>
  <dcterms:modified xsi:type="dcterms:W3CDTF">2016-05-26T19:28:20Z</dcterms:modified>
</cp:coreProperties>
</file>